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2"/>
  </p:notesMasterIdLst>
  <p:sldIdLst>
    <p:sldId id="298" r:id="rId2"/>
    <p:sldId id="301" r:id="rId3"/>
    <p:sldId id="305" r:id="rId4"/>
    <p:sldId id="304" r:id="rId5"/>
    <p:sldId id="306" r:id="rId6"/>
    <p:sldId id="303" r:id="rId7"/>
    <p:sldId id="308" r:id="rId8"/>
    <p:sldId id="307" r:id="rId9"/>
    <p:sldId id="310" r:id="rId10"/>
    <p:sldId id="309" r:id="rId11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67319E-3675-7C45-B5FA-21258A24B30C}">
          <p14:sldIdLst>
            <p14:sldId id="298"/>
          </p14:sldIdLst>
        </p14:section>
        <p14:section name="Text Slides" id="{4621A797-2E89-944B-BD48-73FE27C1EA3E}">
          <p14:sldIdLst>
            <p14:sldId id="301"/>
            <p14:sldId id="305"/>
            <p14:sldId id="304"/>
            <p14:sldId id="306"/>
            <p14:sldId id="303"/>
            <p14:sldId id="308"/>
            <p14:sldId id="307"/>
            <p14:sldId id="310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rce Le Compte" initials="CLC" lastIdx="2" clrIdx="0">
    <p:extLst>
      <p:ext uri="{19B8F6BF-5375-455C-9EA6-DF929625EA0E}">
        <p15:presenceInfo xmlns:p15="http://schemas.microsoft.com/office/powerpoint/2012/main" userId="7a75371bc5a88f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EB9"/>
    <a:srgbClr val="4161EF"/>
    <a:srgbClr val="17126A"/>
    <a:srgbClr val="9583D8"/>
    <a:srgbClr val="252C57"/>
    <a:srgbClr val="658ADD"/>
    <a:srgbClr val="719AF5"/>
    <a:srgbClr val="83ADF4"/>
    <a:srgbClr val="6C95D2"/>
    <a:srgbClr val="3D4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04" autoAdjust="0"/>
    <p:restoredTop sz="86395"/>
  </p:normalViewPr>
  <p:slideViewPr>
    <p:cSldViewPr snapToGrid="0">
      <p:cViewPr>
        <p:scale>
          <a:sx n="38" d="100"/>
          <a:sy n="38" d="100"/>
        </p:scale>
        <p:origin x="1232" y="11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Hopkins" userId="c605ae0b672d1838" providerId="LiveId" clId="{56DB0D7E-99DD-6547-A978-EE42566CDBFD}"/>
    <pc:docChg chg="custSel addSld modSld sldOrd">
      <pc:chgData name="Marcus Hopkins" userId="c605ae0b672d1838" providerId="LiveId" clId="{56DB0D7E-99DD-6547-A978-EE42566CDBFD}" dt="2020-08-13T18:45:37.735" v="107" actId="1076"/>
      <pc:docMkLst>
        <pc:docMk/>
      </pc:docMkLst>
      <pc:sldChg chg="modSp mod">
        <pc:chgData name="Marcus Hopkins" userId="c605ae0b672d1838" providerId="LiveId" clId="{56DB0D7E-99DD-6547-A978-EE42566CDBFD}" dt="2020-08-13T17:25:09.817" v="27" actId="20577"/>
        <pc:sldMkLst>
          <pc:docMk/>
          <pc:sldMk cId="3112191905" sldId="304"/>
        </pc:sldMkLst>
        <pc:spChg chg="mod">
          <ac:chgData name="Marcus Hopkins" userId="c605ae0b672d1838" providerId="LiveId" clId="{56DB0D7E-99DD-6547-A978-EE42566CDBFD}" dt="2020-08-13T17:25:09.817" v="27" actId="20577"/>
          <ac:spMkLst>
            <pc:docMk/>
            <pc:sldMk cId="3112191905" sldId="304"/>
            <ac:spMk id="4" creationId="{EC21079B-56C5-5840-AFE6-73C9CF0DEE7D}"/>
          </ac:spMkLst>
        </pc:spChg>
      </pc:sldChg>
      <pc:sldChg chg="addSp delSp modSp add mod">
        <pc:chgData name="Marcus Hopkins" userId="c605ae0b672d1838" providerId="LiveId" clId="{56DB0D7E-99DD-6547-A978-EE42566CDBFD}" dt="2020-08-13T18:44:46.358" v="86" actId="1076"/>
        <pc:sldMkLst>
          <pc:docMk/>
          <pc:sldMk cId="1559892175" sldId="309"/>
        </pc:sldMkLst>
        <pc:spChg chg="mod">
          <ac:chgData name="Marcus Hopkins" userId="c605ae0b672d1838" providerId="LiveId" clId="{56DB0D7E-99DD-6547-A978-EE42566CDBFD}" dt="2020-08-13T18:43:12.084" v="72" actId="20577"/>
          <ac:spMkLst>
            <pc:docMk/>
            <pc:sldMk cId="1559892175" sldId="309"/>
            <ac:spMk id="3" creationId="{E48B19D4-20D8-484B-81BD-2D0AF99E86CC}"/>
          </ac:spMkLst>
        </pc:spChg>
        <pc:spChg chg="del mod">
          <ac:chgData name="Marcus Hopkins" userId="c605ae0b672d1838" providerId="LiveId" clId="{56DB0D7E-99DD-6547-A978-EE42566CDBFD}" dt="2020-08-13T18:43:46.351" v="74"/>
          <ac:spMkLst>
            <pc:docMk/>
            <pc:sldMk cId="1559892175" sldId="309"/>
            <ac:spMk id="4" creationId="{DBDD289D-8D4C-6442-A89B-55D58E07E806}"/>
          </ac:spMkLst>
        </pc:spChg>
        <pc:spChg chg="add del mod">
          <ac:chgData name="Marcus Hopkins" userId="c605ae0b672d1838" providerId="LiveId" clId="{56DB0D7E-99DD-6547-A978-EE42566CDBFD}" dt="2020-08-13T18:44:34.290" v="81" actId="931"/>
          <ac:spMkLst>
            <pc:docMk/>
            <pc:sldMk cId="1559892175" sldId="309"/>
            <ac:spMk id="8" creationId="{A76C4C36-4ED7-C143-9D66-028C0054E768}"/>
          </ac:spMkLst>
        </pc:spChg>
        <pc:picChg chg="add del mod">
          <ac:chgData name="Marcus Hopkins" userId="c605ae0b672d1838" providerId="LiveId" clId="{56DB0D7E-99DD-6547-A978-EE42566CDBFD}" dt="2020-08-13T18:44:16.950" v="80" actId="478"/>
          <ac:picMkLst>
            <pc:docMk/>
            <pc:sldMk cId="1559892175" sldId="309"/>
            <ac:picMk id="6" creationId="{38FA86BB-35A9-704C-A85E-6DA05DABB97C}"/>
          </ac:picMkLst>
        </pc:picChg>
        <pc:picChg chg="add mod">
          <ac:chgData name="Marcus Hopkins" userId="c605ae0b672d1838" providerId="LiveId" clId="{56DB0D7E-99DD-6547-A978-EE42566CDBFD}" dt="2020-08-13T18:44:46.358" v="86" actId="1076"/>
          <ac:picMkLst>
            <pc:docMk/>
            <pc:sldMk cId="1559892175" sldId="309"/>
            <ac:picMk id="10" creationId="{ECD67956-A58F-6A49-847C-BE4A86D3C104}"/>
          </ac:picMkLst>
        </pc:picChg>
      </pc:sldChg>
      <pc:sldChg chg="addSp delSp modSp add mod ord">
        <pc:chgData name="Marcus Hopkins" userId="c605ae0b672d1838" providerId="LiveId" clId="{56DB0D7E-99DD-6547-A978-EE42566CDBFD}" dt="2020-08-13T18:45:37.735" v="107" actId="1076"/>
        <pc:sldMkLst>
          <pc:docMk/>
          <pc:sldMk cId="1371114056" sldId="310"/>
        </pc:sldMkLst>
        <pc:spChg chg="mod">
          <ac:chgData name="Marcus Hopkins" userId="c605ae0b672d1838" providerId="LiveId" clId="{56DB0D7E-99DD-6547-A978-EE42566CDBFD}" dt="2020-08-13T18:44:59.569" v="99" actId="20577"/>
          <ac:spMkLst>
            <pc:docMk/>
            <pc:sldMk cId="1371114056" sldId="310"/>
            <ac:spMk id="3" creationId="{E48B19D4-20D8-484B-81BD-2D0AF99E86CC}"/>
          </ac:spMkLst>
        </pc:spChg>
        <pc:spChg chg="add del mod">
          <ac:chgData name="Marcus Hopkins" userId="c605ae0b672d1838" providerId="LiveId" clId="{56DB0D7E-99DD-6547-A978-EE42566CDBFD}" dt="2020-08-13T18:45:23.694" v="101" actId="931"/>
          <ac:spMkLst>
            <pc:docMk/>
            <pc:sldMk cId="1371114056" sldId="310"/>
            <ac:spMk id="5" creationId="{102C1554-DADF-C946-8EB1-5865AFB725E3}"/>
          </ac:spMkLst>
        </pc:spChg>
        <pc:picChg chg="add mod">
          <ac:chgData name="Marcus Hopkins" userId="c605ae0b672d1838" providerId="LiveId" clId="{56DB0D7E-99DD-6547-A978-EE42566CDBFD}" dt="2020-08-13T18:45:37.735" v="107" actId="1076"/>
          <ac:picMkLst>
            <pc:docMk/>
            <pc:sldMk cId="1371114056" sldId="310"/>
            <ac:picMk id="7" creationId="{AFE6A3B3-FACB-E540-B17D-8D0989F53ADC}"/>
          </ac:picMkLst>
        </pc:picChg>
        <pc:picChg chg="del">
          <ac:chgData name="Marcus Hopkins" userId="c605ae0b672d1838" providerId="LiveId" clId="{56DB0D7E-99DD-6547-A978-EE42566CDBFD}" dt="2020-08-13T18:45:01.914" v="100" actId="478"/>
          <ac:picMkLst>
            <pc:docMk/>
            <pc:sldMk cId="1371114056" sldId="310"/>
            <ac:picMk id="10" creationId="{ECD67956-A58F-6A49-847C-BE4A86D3C1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86ECEDD-3BD4-4C3E-B823-475923AE3895}" type="datetimeFigureOut">
              <a:rPr lang="en-US" smtClean="0"/>
              <a:pPr/>
              <a:t>8/13/20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F06452B-B6B8-4D1A-A5DB-EC63412EC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7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828434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742651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3656868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4571086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2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91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6420BB-FC6D-404A-AAF6-28D3A3DA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18797442" cy="1647824"/>
          </a:xfrm>
          <a:prstGeom prst="rect">
            <a:avLst/>
          </a:prstGeom>
        </p:spPr>
        <p:txBody>
          <a:bodyPr/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5228CF-348E-3144-AC4B-CE23D5109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1E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2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sz="28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462698" y="511176"/>
            <a:ext cx="1676401" cy="730250"/>
          </a:xfrm>
          <a:prstGeom prst="roundRect">
            <a:avLst>
              <a:gd name="adj" fmla="val 10797"/>
            </a:avLst>
          </a:prstGeom>
        </p:spPr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544BC-3DDE-1B4B-A56B-9DA0D0D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18825151" cy="1647824"/>
          </a:xfrm>
          <a:prstGeom prst="rect">
            <a:avLst/>
          </a:prstGeom>
        </p:spPr>
        <p:txBody>
          <a:bodyPr/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A3F0BA-CAC4-E64B-A1C7-489FD31D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1E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sz="28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462698" y="511176"/>
            <a:ext cx="1676401" cy="730250"/>
          </a:xfrm>
          <a:prstGeom prst="roundRect">
            <a:avLst>
              <a:gd name="adj" fmla="val 10797"/>
            </a:avLst>
          </a:prstGeom>
        </p:spPr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E51381-6503-B44C-AC8C-AB75E621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18825151" cy="1647824"/>
          </a:xfrm>
          <a:prstGeom prst="rect">
            <a:avLst/>
          </a:prstGeom>
        </p:spPr>
        <p:txBody>
          <a:bodyPr/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2475E1-B372-6E45-A86E-F20B52C4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1E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8C18EA3-45B0-194F-9913-03899884B1C7}"/>
              </a:ext>
            </a:extLst>
          </p:cNvPr>
          <p:cNvSpPr>
            <a:spLocks/>
          </p:cNvSpPr>
          <p:nvPr userDrawn="1"/>
        </p:nvSpPr>
        <p:spPr bwMode="auto">
          <a:xfrm>
            <a:off x="-23452" y="6536"/>
            <a:ext cx="27878172" cy="2755362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>
            <a:gsLst>
              <a:gs pos="100000">
                <a:srgbClr val="261EB9"/>
              </a:gs>
              <a:gs pos="10000">
                <a:srgbClr val="9583D8"/>
              </a:gs>
            </a:gsLst>
            <a:lin ang="5400000" scaled="1"/>
          </a:gradFill>
          <a:ln>
            <a:noFill/>
          </a:ln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/>
          <a:p>
            <a:endParaRPr lang="en-US" sz="1801" b="0" i="0" dirty="0">
              <a:latin typeface="Arial" panose="020B0604020202020204" pitchFamily="34" charset="0"/>
            </a:endParaRP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25D2BEF6-C3E1-AF42-818E-53D7B318E0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875" y="0"/>
            <a:ext cx="3157470" cy="2660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AF58A7-0C52-6A4B-B327-E51A359F662E}"/>
              </a:ext>
            </a:extLst>
          </p:cNvPr>
          <p:cNvSpPr txBox="1"/>
          <p:nvPr userDrawn="1"/>
        </p:nvSpPr>
        <p:spPr>
          <a:xfrm>
            <a:off x="18812445" y="13129626"/>
            <a:ext cx="5206471" cy="5798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3201" b="0" i="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venir"/>
              </a:rPr>
              <a:t>SYNC2020.org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319DC-9A5A-E843-8410-3506DDBB56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091" y="13086143"/>
            <a:ext cx="6467144" cy="646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537AF8-081A-8442-86F5-4E850EC9FA45}"/>
              </a:ext>
            </a:extLst>
          </p:cNvPr>
          <p:cNvSpPr txBox="1"/>
          <p:nvPr userDrawn="1"/>
        </p:nvSpPr>
        <p:spPr>
          <a:xfrm>
            <a:off x="18203410" y="13218878"/>
            <a:ext cx="5383893" cy="4579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SYNC2020.org</a:t>
            </a:r>
          </a:p>
        </p:txBody>
      </p:sp>
    </p:spTree>
    <p:extLst>
      <p:ext uri="{BB962C8B-B14F-4D97-AF65-F5344CB8AC3E}">
        <p14:creationId xmlns:p14="http://schemas.microsoft.com/office/powerpoint/2010/main" val="184192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2" r:id="rId2"/>
    <p:sldLayoutId id="2147483693" r:id="rId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hopkins@tiicann.org" TargetMode="External"/><Relationship Id="rId2" Type="http://schemas.openxmlformats.org/officeDocument/2006/relationships/hyperlink" Target="http://www.tiicann.org/co-infection-watch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F14DBC-0272-7541-882C-C87DB848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7394" y="-7004860"/>
            <a:ext cx="21017280" cy="26372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5844B5-5F99-1C43-91A9-E8F786DED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" y="12359687"/>
            <a:ext cx="6467144" cy="646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92EC9-9522-FA4F-BFFE-895BE529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192" y="499132"/>
            <a:ext cx="6467144" cy="646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7322BC-70A7-6E40-B433-C7F841996D3A}"/>
              </a:ext>
            </a:extLst>
          </p:cNvPr>
          <p:cNvSpPr txBox="1"/>
          <p:nvPr/>
        </p:nvSpPr>
        <p:spPr>
          <a:xfrm>
            <a:off x="0" y="4478664"/>
            <a:ext cx="24612081" cy="50284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7200" b="1" spc="-14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HIV/HCV Co-Infection Watch</a:t>
            </a:r>
            <a:br>
              <a:rPr lang="en-US" sz="7200" b="1" spc="-14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</a:br>
            <a:r>
              <a:rPr lang="en-US" sz="7200" b="1" spc="-14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2020 National Monitoring Report</a:t>
            </a:r>
          </a:p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endParaRPr lang="en-US" sz="4000" b="1" spc="2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venir"/>
            </a:endParaRPr>
          </a:p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44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Presenters: </a:t>
            </a:r>
          </a:p>
          <a:p>
            <a:pPr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1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 </a:t>
            </a:r>
            <a:br>
              <a:rPr lang="en-US" sz="54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</a:br>
            <a:r>
              <a:rPr lang="en-US" sz="3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Marcus J. Hopkins, Project Director, Community Access National Network</a:t>
            </a:r>
            <a:br>
              <a:rPr lang="en-US" sz="3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</a:br>
            <a:r>
              <a:rPr lang="en-US" sz="3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A. Toni Young, Founder &amp; Executive Director, Community Education Group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91BE1B0A-FCBF-074D-A370-A6394FA38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991" y="1178518"/>
            <a:ext cx="2743913" cy="2312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54F23E-02A3-2240-8E2F-9C7517D43F4C}"/>
              </a:ext>
            </a:extLst>
          </p:cNvPr>
          <p:cNvSpPr txBox="1"/>
          <p:nvPr/>
        </p:nvSpPr>
        <p:spPr>
          <a:xfrm>
            <a:off x="163989" y="12492456"/>
            <a:ext cx="5383893" cy="458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SYNC2020.org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94A70-DCE8-1747-88D6-6085871A00E7}"/>
              </a:ext>
            </a:extLst>
          </p:cNvPr>
          <p:cNvSpPr txBox="1"/>
          <p:nvPr/>
        </p:nvSpPr>
        <p:spPr>
          <a:xfrm>
            <a:off x="18282497" y="640645"/>
            <a:ext cx="6027363" cy="458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SYNChronicity Conference 2020</a:t>
            </a:r>
          </a:p>
        </p:txBody>
      </p:sp>
    </p:spTree>
    <p:extLst>
      <p:ext uri="{BB962C8B-B14F-4D97-AF65-F5344CB8AC3E}">
        <p14:creationId xmlns:p14="http://schemas.microsoft.com/office/powerpoint/2010/main" val="625342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0EB22-9B5B-2346-8741-2D3F02527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B19D4-20D8-484B-81BD-2D0AF99E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Health Service Providers Network</a:t>
            </a:r>
          </a:p>
        </p:txBody>
      </p:sp>
      <p:pic>
        <p:nvPicPr>
          <p:cNvPr id="10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ECD67956-A58F-6A49-847C-BE4A86D3C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56" y="3793067"/>
            <a:ext cx="20871488" cy="8161866"/>
          </a:xfrm>
        </p:spPr>
      </p:pic>
    </p:spTree>
    <p:extLst>
      <p:ext uri="{BB962C8B-B14F-4D97-AF65-F5344CB8AC3E}">
        <p14:creationId xmlns:p14="http://schemas.microsoft.com/office/powerpoint/2010/main" val="15598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A23CBDCF-DE89-D744-BACA-1E0F52D08C4A}"/>
              </a:ext>
            </a:extLst>
          </p:cNvPr>
          <p:cNvSpPr>
            <a:spLocks/>
          </p:cNvSpPr>
          <p:nvPr/>
        </p:nvSpPr>
        <p:spPr bwMode="auto">
          <a:xfrm>
            <a:off x="-23452" y="4751"/>
            <a:ext cx="27878172" cy="2756080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>
            <a:gsLst>
              <a:gs pos="100000">
                <a:srgbClr val="261EB9"/>
              </a:gs>
              <a:gs pos="10000">
                <a:srgbClr val="9583D8"/>
              </a:gs>
            </a:gsLst>
            <a:lin ang="5400000" scaled="1"/>
          </a:gradFill>
          <a:ln>
            <a:noFill/>
          </a:ln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/>
          <a:p>
            <a:endParaRPr lang="en-US" sz="180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936" y="233784"/>
            <a:ext cx="21328343" cy="2308907"/>
          </a:xfrm>
          <a:prstGeom prst="rect">
            <a:avLst/>
          </a:prstGeom>
          <a:noFill/>
        </p:spPr>
        <p:txBody>
          <a:bodyPr wrap="square" lIns="91446" tIns="45723" rIns="91446" bIns="45723" rtlCol="0">
            <a:spAutoFit/>
          </a:bodyPr>
          <a:lstStyle/>
          <a:p>
            <a:pPr marL="1270381"/>
            <a:r>
              <a:rPr lang="en-US" sz="7202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CONFLICT OF INTEREST DISCLOSURE</a:t>
            </a:r>
            <a:br>
              <a:rPr lang="en-US" sz="7202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</a:br>
            <a:r>
              <a:rPr lang="en-US" sz="7202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 Marcus J. Hopkins</a:t>
            </a:r>
            <a:endParaRPr lang="id-ID" sz="7202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4A03F7EF-3B61-EA47-A517-93F067869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875" y="-1786"/>
            <a:ext cx="3157470" cy="2660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A047BB-CD1C-3E4D-B1C7-AFFFE2FB1C05}"/>
              </a:ext>
            </a:extLst>
          </p:cNvPr>
          <p:cNvSpPr txBox="1"/>
          <p:nvPr/>
        </p:nvSpPr>
        <p:spPr>
          <a:xfrm>
            <a:off x="18812445" y="13131259"/>
            <a:ext cx="5206471" cy="579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32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venir"/>
              </a:rPr>
              <a:t>SYNC2020.org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CE11F-D57C-AB43-AEA6-0CFBCE65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091" y="13087766"/>
            <a:ext cx="6467144" cy="646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09A13-AFEC-D94E-88CA-FF3024EDFCAE}"/>
              </a:ext>
            </a:extLst>
          </p:cNvPr>
          <p:cNvSpPr txBox="1"/>
          <p:nvPr/>
        </p:nvSpPr>
        <p:spPr>
          <a:xfrm>
            <a:off x="18203410" y="13220535"/>
            <a:ext cx="5383893" cy="458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SYNC2020.org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19770-5648-CA41-8859-4D3C560B3805}"/>
              </a:ext>
            </a:extLst>
          </p:cNvPr>
          <p:cNvSpPr txBox="1"/>
          <p:nvPr/>
        </p:nvSpPr>
        <p:spPr>
          <a:xfrm>
            <a:off x="1521957" y="3762698"/>
            <a:ext cx="21513889" cy="722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6000" b="1" dirty="0">
                <a:solidFill>
                  <a:srgbClr val="658A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HIV/HCV Co-Infection Watch Funding Acknowledgements:</a:t>
            </a:r>
          </a:p>
          <a:p>
            <a:pPr marL="457200" indent="-457200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Community Access National Network (CANN) receives funding from the following partners:</a:t>
            </a:r>
          </a:p>
          <a:p>
            <a:pPr>
              <a:lnSpc>
                <a:spcPct val="120000"/>
              </a:lnSpc>
              <a:buSzPct val="150000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AbbVie, Biotechnology Industry Organization, Gilead Sciences, GlaxoSmithKline, Janssen, Merck, PhRMA, Quest Diagnostics, Ramsell Holding Corporation, ViiV Healthcare, and Walgreens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Fifth Annual HIV/HCV Co-Infection Watch 2020 National Monitoring Report Institute at SYNC 2020 is brought to you by generous donations from:</a:t>
            </a:r>
          </a:p>
          <a:p>
            <a:pPr>
              <a:buSzPct val="150000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AbbVie &amp; Merck</a:t>
            </a:r>
          </a:p>
        </p:txBody>
      </p:sp>
    </p:spTree>
    <p:extLst>
      <p:ext uri="{BB962C8B-B14F-4D97-AF65-F5344CB8AC3E}">
        <p14:creationId xmlns:p14="http://schemas.microsoft.com/office/powerpoint/2010/main" val="13942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D86FA-5731-6A4C-A7A8-8520E22C6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3018-6641-054F-AA14-909D5837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HIV/HCV Co-infection watch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1079B-56C5-5840-AFE6-73C9CF0D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02" y="3580911"/>
            <a:ext cx="22103497" cy="8702676"/>
          </a:xfrm>
        </p:spPr>
        <p:txBody>
          <a:bodyPr/>
          <a:lstStyle/>
          <a:p>
            <a:r>
              <a:rPr lang="en-US" sz="5000" dirty="0"/>
              <a:t>Launched in January 2015</a:t>
            </a:r>
          </a:p>
          <a:p>
            <a:pPr lvl="1"/>
            <a:r>
              <a:rPr lang="en-US" sz="4000" dirty="0"/>
              <a:t>Quarterly summary on relevant data on co-infection of human immunodeficiency virus (HIV) and hepatitis C (HCV)</a:t>
            </a:r>
          </a:p>
          <a:p>
            <a:pPr lvl="1"/>
            <a:r>
              <a:rPr lang="en-US" sz="4000" dirty="0"/>
              <a:t>Initially, limited focus to:</a:t>
            </a:r>
          </a:p>
          <a:p>
            <a:pPr lvl="2"/>
            <a:r>
              <a:rPr lang="en-US" dirty="0"/>
              <a:t>AIDS Drug Assistance Programs</a:t>
            </a:r>
          </a:p>
          <a:p>
            <a:pPr lvl="2"/>
            <a:r>
              <a:rPr lang="en-US" dirty="0"/>
              <a:t>Medicaid</a:t>
            </a:r>
          </a:p>
          <a:p>
            <a:pPr lvl="2"/>
            <a:r>
              <a:rPr lang="en-US" dirty="0"/>
              <a:t>Latest News related to HIV/HCV and Co-Infection</a:t>
            </a:r>
          </a:p>
          <a:p>
            <a:pPr lvl="1"/>
            <a:r>
              <a:rPr lang="en-US" sz="4000" dirty="0"/>
              <a:t>Subsequently, expanded focus on:</a:t>
            </a:r>
          </a:p>
          <a:p>
            <a:pPr lvl="2"/>
            <a:r>
              <a:rPr lang="en-US" dirty="0"/>
              <a:t>Veterans</a:t>
            </a:r>
          </a:p>
          <a:p>
            <a:pPr lvl="2"/>
            <a:r>
              <a:rPr lang="en-US" dirty="0"/>
              <a:t>Patient Assistance Programs (PAPs)</a:t>
            </a:r>
          </a:p>
          <a:p>
            <a:pPr lvl="2"/>
            <a:r>
              <a:rPr lang="en-US" dirty="0"/>
              <a:t>Harm Reduction</a:t>
            </a:r>
          </a:p>
          <a:p>
            <a:pPr lvl="2"/>
            <a:r>
              <a:rPr lang="en-US" dirty="0"/>
              <a:t>Regional Trends</a:t>
            </a:r>
          </a:p>
          <a:p>
            <a:pPr lvl="2"/>
            <a:r>
              <a:rPr lang="en-US" dirty="0"/>
              <a:t>Incarcerated Populations</a:t>
            </a:r>
          </a:p>
        </p:txBody>
      </p:sp>
    </p:spTree>
    <p:extLst>
      <p:ext uri="{BB962C8B-B14F-4D97-AF65-F5344CB8AC3E}">
        <p14:creationId xmlns:p14="http://schemas.microsoft.com/office/powerpoint/2010/main" val="18264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D86FA-5731-6A4C-A7A8-8520E22C6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3018-6641-054F-AA14-909D5837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03" y="529983"/>
            <a:ext cx="18825151" cy="1647824"/>
          </a:xfrm>
        </p:spPr>
        <p:txBody>
          <a:bodyPr/>
          <a:lstStyle/>
          <a:p>
            <a:r>
              <a:rPr lang="en-US" dirty="0"/>
              <a:t>HCV Drug Coverage in state ADAP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1079B-56C5-5840-AFE6-73C9CF0D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03" y="3651250"/>
            <a:ext cx="10515600" cy="8702676"/>
          </a:xfrm>
        </p:spPr>
        <p:txBody>
          <a:bodyPr/>
          <a:lstStyle/>
          <a:p>
            <a:r>
              <a:rPr lang="en-US" dirty="0"/>
              <a:t>Only 8 state ADAP program offer no coverage for Direct-Acting Antivirals (DAAs)</a:t>
            </a:r>
          </a:p>
          <a:p>
            <a:endParaRPr lang="en-US" sz="2000" dirty="0"/>
          </a:p>
          <a:p>
            <a:pPr lvl="1"/>
            <a:r>
              <a:rPr lang="en-US" dirty="0"/>
              <a:t>AK &amp; SC cover only ribavirin and/or pegylated interferon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ID, KS, KY, OH, UT, &amp; VT offer no HCV drug coverage, whatsoever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095A7C3-9DCB-374E-A7FE-3755D0B8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475405"/>
            <a:ext cx="12731071" cy="92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D86FA-5731-6A4C-A7A8-8520E22C6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3018-6641-054F-AA14-909D5837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03" y="511176"/>
            <a:ext cx="18825151" cy="1647824"/>
          </a:xfrm>
        </p:spPr>
        <p:txBody>
          <a:bodyPr/>
          <a:lstStyle/>
          <a:p>
            <a:r>
              <a:rPr lang="en-US" dirty="0"/>
              <a:t>HCV Drug Coverage in state Medicaid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1079B-56C5-5840-AFE6-73C9CF0D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03" y="3938953"/>
            <a:ext cx="10175631" cy="8721969"/>
          </a:xfrm>
        </p:spPr>
        <p:txBody>
          <a:bodyPr/>
          <a:lstStyle/>
          <a:p>
            <a:r>
              <a:rPr lang="en-US" dirty="0"/>
              <a:t>All 50 state Medicaid programs and the District of Columbia offer coverage for DAAs</a:t>
            </a:r>
          </a:p>
          <a:p>
            <a:endParaRPr lang="en-US" sz="3600" dirty="0"/>
          </a:p>
          <a:p>
            <a:r>
              <a:rPr lang="en-US" dirty="0"/>
              <a:t>Prior Authorization requirements continue to hinder access to HCV DAAs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5A7C3-9DCB-374E-A7FE-3755D0B8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8308" y="3651250"/>
            <a:ext cx="13082763" cy="95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809EF-7EBC-DC40-8695-B08D0E793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2C4FEE-82A5-BB4C-8BA2-4852FC1E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22" y="511175"/>
            <a:ext cx="18825151" cy="1647824"/>
          </a:xfrm>
        </p:spPr>
        <p:txBody>
          <a:bodyPr/>
          <a:lstStyle/>
          <a:p>
            <a:r>
              <a:rPr lang="en-US" dirty="0"/>
              <a:t>HIV &amp; Viral Hepatitis Co-Infection Risks in five states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CB8F2-6C49-A043-9313-AA1DC07D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22" y="3651250"/>
            <a:ext cx="10515600" cy="8702676"/>
          </a:xfrm>
        </p:spPr>
        <p:txBody>
          <a:bodyPr/>
          <a:lstStyle/>
          <a:p>
            <a:r>
              <a:rPr lang="en-US" dirty="0"/>
              <a:t>IN, KY, OH, TN, &amp; WV</a:t>
            </a:r>
          </a:p>
          <a:p>
            <a:pPr lvl="1"/>
            <a:r>
              <a:rPr lang="en-US" dirty="0"/>
              <a:t>Each state has high levels of Overdose Drug Deaths well above the national rate of 20.7</a:t>
            </a:r>
          </a:p>
          <a:p>
            <a:pPr lvl="1"/>
            <a:r>
              <a:rPr lang="en-US" dirty="0"/>
              <a:t>Each state has high levels of Viral Hepatitis (A, B, or C)</a:t>
            </a:r>
          </a:p>
          <a:p>
            <a:pPr lvl="1"/>
            <a:r>
              <a:rPr lang="en-US" dirty="0"/>
              <a:t>Each state lags in HIV testing in rural areas where Injection Drug Use (IDU) is highly prevalent</a:t>
            </a:r>
          </a:p>
          <a:p>
            <a:pPr lvl="1"/>
            <a:r>
              <a:rPr lang="en-US" dirty="0"/>
              <a:t>Few state and federal resources to build up capacity in rural areas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48B9D86-2C7A-9947-8860-58FB338D8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622" y="3651249"/>
            <a:ext cx="12704450" cy="9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392A7-9B14-A24A-80B3-E3AC3CFCA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F11D5-ECBB-534D-A5DF-D6209589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57501-43AE-9641-A29C-54B70C870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more information on the HIV/HCV Co-Infection Watch, please visit our website: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http://www.tiicann.org/co-infection-watch.html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reach Marcus J. Hopkins directly at: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mhopkins@tiicann.org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0EB22-9B5B-2346-8741-2D3F02527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B19D4-20D8-484B-81BD-2D0AF99E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D289D-8D4C-6442-A89B-55D58E07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/>
              <a:t>Facilitator: </a:t>
            </a:r>
          </a:p>
          <a:p>
            <a:pPr lvl="1"/>
            <a:r>
              <a:rPr lang="en-US" sz="6000" b="1" dirty="0">
                <a:solidFill>
                  <a:srgbClr val="261EB9"/>
                </a:solidFill>
              </a:rPr>
              <a:t>Marissa Tonelli</a:t>
            </a:r>
            <a:r>
              <a:rPr lang="en-US" sz="6000" dirty="0">
                <a:solidFill>
                  <a:srgbClr val="261EB9"/>
                </a:solidFill>
              </a:rPr>
              <a:t>, Director, </a:t>
            </a:r>
            <a:r>
              <a:rPr lang="en-US" sz="6000" dirty="0" err="1">
                <a:solidFill>
                  <a:srgbClr val="261EB9"/>
                </a:solidFill>
              </a:rPr>
              <a:t>HealthHCV</a:t>
            </a:r>
            <a:endParaRPr lang="en-US" sz="6000" dirty="0">
              <a:solidFill>
                <a:srgbClr val="261EB9"/>
              </a:solidFill>
            </a:endParaRPr>
          </a:p>
          <a:p>
            <a:pPr marL="914400" lvl="1" indent="0">
              <a:buNone/>
            </a:pPr>
            <a:endParaRPr lang="en-US" sz="4000" dirty="0">
              <a:solidFill>
                <a:srgbClr val="261EB9"/>
              </a:solidFill>
            </a:endParaRPr>
          </a:p>
          <a:p>
            <a:r>
              <a:rPr lang="en-US" sz="6000" dirty="0"/>
              <a:t>Panelists: </a:t>
            </a:r>
          </a:p>
          <a:p>
            <a:pPr lvl="1"/>
            <a:r>
              <a:rPr lang="en-US" sz="6000" b="1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Marcus J. Hopkins</a:t>
            </a:r>
            <a:r>
              <a:rPr lang="en-US" sz="6000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, Project Director, Community Access National Network</a:t>
            </a:r>
          </a:p>
          <a:p>
            <a:pPr lvl="1"/>
            <a:r>
              <a:rPr lang="en-US" sz="6000" b="1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A. Toni Young</a:t>
            </a:r>
            <a:r>
              <a:rPr lang="en-US" sz="6000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, Founder &amp; Executive Director, Community Education Group</a:t>
            </a:r>
            <a:endParaRPr lang="en-US" sz="6000" dirty="0">
              <a:solidFill>
                <a:srgbClr val="261E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0EB22-9B5B-2346-8741-2D3F02527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B19D4-20D8-484B-81BD-2D0AF99E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Free WV</a:t>
            </a: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AFE6A3B3-FACB-E540-B17D-8D0989F53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66" y="876301"/>
            <a:ext cx="15942468" cy="15942468"/>
          </a:xfrm>
        </p:spPr>
      </p:pic>
    </p:spTree>
    <p:extLst>
      <p:ext uri="{BB962C8B-B14F-4D97-AF65-F5344CB8AC3E}">
        <p14:creationId xmlns:p14="http://schemas.microsoft.com/office/powerpoint/2010/main" val="13711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C Slides 2020-3" id="{8EF23209-87F4-AF44-8F6A-FC83B0BE688A}" vid="{B56F8EC9-4C5B-3A4E-9BF0-C14CE2A968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476</Words>
  <Application>Microsoft Macintosh PowerPoint</Application>
  <PresentationFormat>Custom</PresentationFormat>
  <Paragraphs>72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PowerPoint Presentation</vt:lpstr>
      <vt:lpstr>PowerPoint Presentation</vt:lpstr>
      <vt:lpstr>HIV/HCV Co-infection watch Background</vt:lpstr>
      <vt:lpstr>HCV Drug Coverage in state ADAP programs</vt:lpstr>
      <vt:lpstr>HCV Drug Coverage in state Medicaid programs</vt:lpstr>
      <vt:lpstr>HIV &amp; Viral Hepatitis Co-Infection Risks in five states</vt:lpstr>
      <vt:lpstr>For more information</vt:lpstr>
      <vt:lpstr>Panel discussion</vt:lpstr>
      <vt:lpstr>HIV Free WV</vt:lpstr>
      <vt:lpstr>Rural Health Service Providers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Hopkins</dc:creator>
  <cp:lastModifiedBy>Marcus Hopkins</cp:lastModifiedBy>
  <cp:revision>7</cp:revision>
  <dcterms:created xsi:type="dcterms:W3CDTF">2020-08-11T19:10:47Z</dcterms:created>
  <dcterms:modified xsi:type="dcterms:W3CDTF">2020-08-13T18:45:41Z</dcterms:modified>
</cp:coreProperties>
</file>