
<file path=[Content_Types].xml><?xml version="1.0" encoding="utf-8"?>
<Types xmlns="http://schemas.openxmlformats.org/package/2006/content-types">
  <Default Extension="xml" ContentType="application/xml"/>
  <Default Extension="jpg" ContentType="image/jpeg"/>
  <Default Extension="tiff" ContentType="image/tiff"/>
  <Default Extension="emf" ContentType="image/x-emf"/>
  <Default Extension="xlsx" ContentType="application/vnd.openxmlformats-officedocument.spreadsheetml.sheet"/>
  <Default Extension="jpeg" ContentType="image/jpeg"/>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ppt/charts/style1.xml" ContentType="application/vnd.ms-office.chartstyle+xml"/>
  <Override PartName="/ppt/charts/colors1.xml" ContentType="application/vnd.ms-office.chartcolor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57" r:id="rId2"/>
    <p:sldId id="377" r:id="rId3"/>
    <p:sldId id="380" r:id="rId4"/>
    <p:sldId id="399" r:id="rId5"/>
    <p:sldId id="401" r:id="rId6"/>
    <p:sldId id="402" r:id="rId7"/>
    <p:sldId id="403" r:id="rId8"/>
    <p:sldId id="379" r:id="rId9"/>
    <p:sldId id="378" r:id="rId10"/>
    <p:sldId id="400" r:id="rId11"/>
    <p:sldId id="376" r:id="rId12"/>
    <p:sldId id="300" r:id="rId13"/>
    <p:sldId id="310" r:id="rId14"/>
    <p:sldId id="299" r:id="rId15"/>
    <p:sldId id="387" r:id="rId16"/>
    <p:sldId id="385" r:id="rId17"/>
    <p:sldId id="405" r:id="rId18"/>
    <p:sldId id="406" r:id="rId19"/>
    <p:sldId id="294" r:id="rId20"/>
    <p:sldId id="390" r:id="rId21"/>
    <p:sldId id="404" r:id="rId22"/>
    <p:sldId id="295" r:id="rId23"/>
  </p:sldIdLst>
  <p:sldSz cx="9144000" cy="6858000" type="letter"/>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E0F69"/>
    <a:srgbClr val="B2B2B2"/>
    <a:srgbClr val="84C1D2"/>
    <a:srgbClr val="174A5B"/>
    <a:srgbClr val="24718C"/>
    <a:srgbClr val="4EC3E0"/>
    <a:srgbClr val="DAEDF2"/>
    <a:srgbClr val="B0D7E2"/>
    <a:srgbClr val="51A7BF"/>
    <a:srgbClr val="22A5C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863" autoAdjust="0"/>
    <p:restoredTop sz="96220" autoAdjust="0"/>
  </p:normalViewPr>
  <p:slideViewPr>
    <p:cSldViewPr snapToGrid="0">
      <p:cViewPr varScale="1">
        <p:scale>
          <a:sx n="98" d="100"/>
          <a:sy n="98" d="100"/>
        </p:scale>
        <p:origin x="-568" y="-112"/>
      </p:cViewPr>
      <p:guideLst>
        <p:guide orient="horz" pos="2160"/>
        <p:guide pos="288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notesMaster" Target="notesMasters/notesMaster1.xml"/><Relationship Id="rId25" Type="http://schemas.openxmlformats.org/officeDocument/2006/relationships/printerSettings" Target="printerSettings/printerSettings1.bin"/><Relationship Id="rId26" Type="http://schemas.openxmlformats.org/officeDocument/2006/relationships/presProps" Target="presProps.xml"/><Relationship Id="rId27" Type="http://schemas.openxmlformats.org/officeDocument/2006/relationships/viewProps" Target="viewProps.xml"/><Relationship Id="rId28" Type="http://schemas.openxmlformats.org/officeDocument/2006/relationships/theme" Target="theme/theme1.xml"/><Relationship Id="rId29"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3" Type="http://schemas.microsoft.com/office/2011/relationships/chartStyle" Target="style1.xml"/><Relationship Id="rId4" Type="http://schemas.microsoft.com/office/2011/relationships/chartColorStyle" Target="colors1.xml"/><Relationship Id="rId1" Type="http://schemas.openxmlformats.org/officeDocument/2006/relationships/themeOverride" Target="../theme/themeOverride1.xml"/><Relationship Id="rId2" Type="http://schemas.openxmlformats.org/officeDocument/2006/relationships/package" Target="../embeddings/Microsoft_Excel_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80995526157578"/>
          <c:y val="0.0208333333333333"/>
          <c:w val="0.415557982776171"/>
          <c:h val="0.93319663581038"/>
        </c:manualLayout>
      </c:layout>
      <c:pieChart>
        <c:varyColors val="1"/>
        <c:ser>
          <c:idx val="0"/>
          <c:order val="0"/>
          <c:tx>
            <c:strRef>
              <c:f>Sheet1!$B$1</c:f>
              <c:strCache>
                <c:ptCount val="1"/>
                <c:pt idx="0">
                  <c:v>Column1</c:v>
                </c:pt>
              </c:strCache>
            </c:strRef>
          </c:tx>
          <c:dPt>
            <c:idx val="0"/>
            <c:bubble3D val="0"/>
            <c:spPr>
              <a:solidFill>
                <a:schemeClr val="accent1"/>
              </a:solidFill>
              <a:ln w="19050">
                <a:solidFill>
                  <a:schemeClr val="lt1"/>
                </a:solidFill>
              </a:ln>
              <a:effectLst/>
            </c:spPr>
            <c:extLst xmlns:c16r2="http://schemas.microsoft.com/office/drawing/2015/06/chart">
              <c:ext xmlns:c16="http://schemas.microsoft.com/office/drawing/2014/chart" uri="{C3380CC4-5D6E-409C-BE32-E72D297353CC}">
                <c16:uniqueId val="{00000001-0365-4BD6-AB98-A157682FBFF0}"/>
              </c:ext>
            </c:extLst>
          </c:dPt>
          <c:dPt>
            <c:idx val="1"/>
            <c:bubble3D val="0"/>
            <c:spPr>
              <a:solidFill>
                <a:schemeClr val="accent2"/>
              </a:solidFill>
              <a:ln w="19050">
                <a:solidFill>
                  <a:schemeClr val="lt1"/>
                </a:solidFill>
              </a:ln>
              <a:effectLst/>
            </c:spPr>
            <c:extLst xmlns:c16r2="http://schemas.microsoft.com/office/drawing/2015/06/chart">
              <c:ext xmlns:c16="http://schemas.microsoft.com/office/drawing/2014/chart" uri="{C3380CC4-5D6E-409C-BE32-E72D297353CC}">
                <c16:uniqueId val="{00000003-0365-4BD6-AB98-A157682FBFF0}"/>
              </c:ext>
            </c:extLst>
          </c:dPt>
          <c:dPt>
            <c:idx val="2"/>
            <c:bubble3D val="0"/>
            <c:spPr>
              <a:solidFill>
                <a:schemeClr val="accent3"/>
              </a:solidFill>
              <a:ln w="19050">
                <a:solidFill>
                  <a:schemeClr val="lt1"/>
                </a:solidFill>
              </a:ln>
              <a:effectLst/>
            </c:spPr>
            <c:extLst xmlns:c16r2="http://schemas.microsoft.com/office/drawing/2015/06/chart">
              <c:ext xmlns:c16="http://schemas.microsoft.com/office/drawing/2014/chart" uri="{C3380CC4-5D6E-409C-BE32-E72D297353CC}">
                <c16:uniqueId val="{00000005-0365-4BD6-AB98-A157682FBFF0}"/>
              </c:ext>
            </c:extLst>
          </c:dPt>
          <c:dPt>
            <c:idx val="3"/>
            <c:bubble3D val="0"/>
            <c:spPr>
              <a:solidFill>
                <a:schemeClr val="accent4"/>
              </a:solidFill>
              <a:ln w="19050">
                <a:solidFill>
                  <a:schemeClr val="lt1"/>
                </a:solidFill>
              </a:ln>
              <a:effectLst/>
            </c:spPr>
            <c:extLst xmlns:c16r2="http://schemas.microsoft.com/office/drawing/2015/06/chart">
              <c:ext xmlns:c16="http://schemas.microsoft.com/office/drawing/2014/chart" uri="{C3380CC4-5D6E-409C-BE32-E72D297353CC}">
                <c16:uniqueId val="{00000007-0365-4BD6-AB98-A157682FBFF0}"/>
              </c:ext>
            </c:extLst>
          </c:dPt>
          <c:dPt>
            <c:idx val="4"/>
            <c:bubble3D val="0"/>
            <c:spPr>
              <a:solidFill>
                <a:schemeClr val="accent5"/>
              </a:solidFill>
              <a:ln w="19050">
                <a:solidFill>
                  <a:schemeClr val="lt1"/>
                </a:solidFill>
              </a:ln>
              <a:effectLst/>
            </c:spPr>
            <c:extLst xmlns:c16r2="http://schemas.microsoft.com/office/drawing/2015/06/chart">
              <c:ext xmlns:c16="http://schemas.microsoft.com/office/drawing/2014/chart" uri="{C3380CC4-5D6E-409C-BE32-E72D297353CC}">
                <c16:uniqueId val="{00000009-0365-4BD6-AB98-A157682FBFF0}"/>
              </c:ext>
            </c:extLst>
          </c:dPt>
          <c:dPt>
            <c:idx val="5"/>
            <c:bubble3D val="0"/>
            <c:spPr>
              <a:solidFill>
                <a:schemeClr val="accent6"/>
              </a:solidFill>
              <a:ln w="19050">
                <a:solidFill>
                  <a:schemeClr val="lt1"/>
                </a:solidFill>
              </a:ln>
              <a:effectLst/>
            </c:spPr>
            <c:extLst xmlns:c16r2="http://schemas.microsoft.com/office/drawing/2015/06/chart">
              <c:ext xmlns:c16="http://schemas.microsoft.com/office/drawing/2014/chart" uri="{C3380CC4-5D6E-409C-BE32-E72D297353CC}">
                <c16:uniqueId val="{0000000B-0365-4BD6-AB98-A157682FBFF0}"/>
              </c:ext>
            </c:extLst>
          </c:dPt>
          <c:dPt>
            <c:idx val="6"/>
            <c:bubble3D val="0"/>
            <c:spPr>
              <a:solidFill>
                <a:schemeClr val="accent1">
                  <a:lumMod val="6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D-0365-4BD6-AB98-A157682FBFF0}"/>
              </c:ext>
            </c:extLst>
          </c:dPt>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n-US"/>
              </a:p>
            </c:txPr>
            <c:dLblPos val="bestFit"/>
            <c:showLegendKey val="0"/>
            <c:showVal val="0"/>
            <c:showCatName val="0"/>
            <c:showSerName val="0"/>
            <c:showPercent val="1"/>
            <c:showBubbleSize val="0"/>
            <c:showLeaderLines val="0"/>
            <c:extLst xmlns:c16r2="http://schemas.microsoft.com/office/drawing/2015/06/chart">
              <c:ext xmlns:c15="http://schemas.microsoft.com/office/drawing/2012/chart" uri="{CE6537A1-D6FC-4f65-9D91-7224C49458BB}"/>
            </c:extLst>
          </c:dLbls>
          <c:cat>
            <c:strRef>
              <c:f>Sheet1!$A$2:$A$8</c:f>
              <c:strCache>
                <c:ptCount val="7"/>
                <c:pt idx="0">
                  <c:v>$1-$499</c:v>
                </c:pt>
                <c:pt idx="1">
                  <c:v>$500-$999</c:v>
                </c:pt>
                <c:pt idx="2">
                  <c:v>$1,000-$2,499</c:v>
                </c:pt>
                <c:pt idx="3">
                  <c:v>$2,500-$4,999</c:v>
                </c:pt>
                <c:pt idx="4">
                  <c:v>$5,000-$7,499</c:v>
                </c:pt>
                <c:pt idx="5">
                  <c:v>$7,500-$9,999</c:v>
                </c:pt>
                <c:pt idx="6">
                  <c:v>$10,000+</c:v>
                </c:pt>
              </c:strCache>
            </c:strRef>
          </c:cat>
          <c:val>
            <c:numRef>
              <c:f>Sheet1!$B$2:$B$8</c:f>
              <c:numCache>
                <c:formatCode>General</c:formatCode>
                <c:ptCount val="7"/>
                <c:pt idx="0">
                  <c:v>25.6</c:v>
                </c:pt>
                <c:pt idx="1">
                  <c:v>13.9</c:v>
                </c:pt>
                <c:pt idx="2">
                  <c:v>15.5</c:v>
                </c:pt>
                <c:pt idx="3">
                  <c:v>12.7</c:v>
                </c:pt>
                <c:pt idx="4">
                  <c:v>7.7</c:v>
                </c:pt>
                <c:pt idx="5">
                  <c:v>4.7</c:v>
                </c:pt>
                <c:pt idx="6">
                  <c:v>19.9</c:v>
                </c:pt>
              </c:numCache>
            </c:numRef>
          </c:val>
          <c:extLst xmlns:c16r2="http://schemas.microsoft.com/office/drawing/2015/06/chart">
            <c:ext xmlns:c16="http://schemas.microsoft.com/office/drawing/2014/chart" uri="{C3380CC4-5D6E-409C-BE32-E72D297353CC}">
              <c16:uniqueId val="{0000000E-0365-4BD6-AB98-A157682FBFF0}"/>
            </c:ext>
          </c:extLst>
        </c:ser>
        <c:dLbls>
          <c:showLegendKey val="0"/>
          <c:showVal val="0"/>
          <c:showCatName val="0"/>
          <c:showSerName val="0"/>
          <c:showPercent val="0"/>
          <c:showBubbleSize val="0"/>
          <c:showLeaderLines val="0"/>
        </c:dLbls>
        <c:firstSliceAng val="0"/>
      </c:pieChart>
      <c:spPr>
        <a:noFill/>
        <a:ln>
          <a:noFill/>
        </a:ln>
        <a:effectLst/>
      </c:spPr>
    </c:plotArea>
    <c:legend>
      <c:legendPos val="b"/>
      <c:layout>
        <c:manualLayout>
          <c:xMode val="edge"/>
          <c:yMode val="edge"/>
          <c:x val="0.0660210754527355"/>
          <c:y val="0.0799863298337708"/>
          <c:w val="0.332717179103666"/>
          <c:h val="0.884436789151356"/>
        </c:manualLayout>
      </c:layout>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2">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_rels/data1.xml.rels><?xml version="1.0" encoding="UTF-8" standalone="yes"?>
<Relationships xmlns="http://schemas.openxmlformats.org/package/2006/relationships"><Relationship Id="rId1" Type="http://schemas.openxmlformats.org/officeDocument/2006/relationships/image" Target="../media/image15.PNG"/><Relationship Id="rId2" Type="http://schemas.openxmlformats.org/officeDocument/2006/relationships/image" Target="../media/image16.PNG"/><Relationship Id="rId3" Type="http://schemas.openxmlformats.org/officeDocument/2006/relationships/image" Target="../media/image17.PNG"/></Relationships>
</file>

<file path=ppt/diagrams/_rels/drawing1.xml.rels><?xml version="1.0" encoding="UTF-8" standalone="yes"?>
<Relationships xmlns="http://schemas.openxmlformats.org/package/2006/relationships"><Relationship Id="rId1" Type="http://schemas.openxmlformats.org/officeDocument/2006/relationships/image" Target="../media/image15.PNG"/><Relationship Id="rId2" Type="http://schemas.openxmlformats.org/officeDocument/2006/relationships/image" Target="../media/image16.PNG"/><Relationship Id="rId3" Type="http://schemas.openxmlformats.org/officeDocument/2006/relationships/image" Target="../media/image17.PN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41E3EE7-D846-43D7-9D7A-878A5966750D}" type="doc">
      <dgm:prSet loTypeId="urn:microsoft.com/office/officeart/2008/layout/BendingPictureCaptionList" loCatId="picture" qsTypeId="urn:microsoft.com/office/officeart/2005/8/quickstyle/simple5" qsCatId="simple" csTypeId="urn:microsoft.com/office/officeart/2005/8/colors/colorful1" csCatId="colorful" phldr="1"/>
      <dgm:spPr/>
      <dgm:t>
        <a:bodyPr/>
        <a:lstStyle/>
        <a:p>
          <a:endParaRPr lang="en-US"/>
        </a:p>
      </dgm:t>
    </dgm:pt>
    <dgm:pt modelId="{646F9306-C056-4262-8F77-4C18082491F7}">
      <dgm:prSet custT="1"/>
      <dgm:spPr/>
      <dgm:t>
        <a:bodyPr/>
        <a:lstStyle/>
        <a:p>
          <a:r>
            <a:rPr lang="en-US" sz="1200" b="0" baseline="0" dirty="0"/>
            <a:t>PAN released an infographic illustrating a Medicare patient’s journey searching for financial assistance. </a:t>
          </a:r>
          <a:endParaRPr lang="en-US" sz="1200" dirty="0"/>
        </a:p>
      </dgm:t>
    </dgm:pt>
    <dgm:pt modelId="{399D10A3-7AC3-4D8D-9772-2C9C5EAE906D}" type="parTrans" cxnId="{71F4ADD2-4170-4273-8718-CC6A8CF17E8C}">
      <dgm:prSet/>
      <dgm:spPr/>
      <dgm:t>
        <a:bodyPr/>
        <a:lstStyle/>
        <a:p>
          <a:endParaRPr lang="en-US"/>
        </a:p>
      </dgm:t>
    </dgm:pt>
    <dgm:pt modelId="{DF0438B8-9B1F-4B82-9B75-FED34E5AAD2C}" type="sibTrans" cxnId="{71F4ADD2-4170-4273-8718-CC6A8CF17E8C}">
      <dgm:prSet/>
      <dgm:spPr/>
      <dgm:t>
        <a:bodyPr/>
        <a:lstStyle/>
        <a:p>
          <a:endParaRPr lang="en-US"/>
        </a:p>
      </dgm:t>
    </dgm:pt>
    <dgm:pt modelId="{9AD60BB6-EAA0-409F-9DF6-7CDB1247D22D}">
      <dgm:prSet custT="1"/>
      <dgm:spPr/>
      <dgm:t>
        <a:bodyPr/>
        <a:lstStyle/>
        <a:p>
          <a:r>
            <a:rPr lang="en-US" sz="1200" b="0" baseline="0" dirty="0"/>
            <a:t>PAN joined forces with 52 patient advocacy organizations to submit an RFI response regarding the U.S. Department of Health and Human Services Blueprint to Lower Drug Prices and Reduce OOP Costs.</a:t>
          </a:r>
          <a:endParaRPr lang="en-US" sz="1200" dirty="0"/>
        </a:p>
      </dgm:t>
    </dgm:pt>
    <dgm:pt modelId="{CB8EEB1D-A7B2-4958-B1A8-460AE4B3B517}" type="parTrans" cxnId="{3F01B756-2CD8-4186-B58B-DC4BF4531BDF}">
      <dgm:prSet/>
      <dgm:spPr/>
      <dgm:t>
        <a:bodyPr/>
        <a:lstStyle/>
        <a:p>
          <a:endParaRPr lang="en-US"/>
        </a:p>
      </dgm:t>
    </dgm:pt>
    <dgm:pt modelId="{59F4B7AF-AC6C-43A2-B331-87CE8B94525E}" type="sibTrans" cxnId="{3F01B756-2CD8-4186-B58B-DC4BF4531BDF}">
      <dgm:prSet/>
      <dgm:spPr/>
      <dgm:t>
        <a:bodyPr/>
        <a:lstStyle/>
        <a:p>
          <a:endParaRPr lang="en-US"/>
        </a:p>
      </dgm:t>
    </dgm:pt>
    <dgm:pt modelId="{F3F74405-1CC0-461D-934A-03338DEBD759}">
      <dgm:prSet custT="1"/>
      <dgm:spPr/>
      <dgm:t>
        <a:bodyPr/>
        <a:lstStyle/>
        <a:p>
          <a:r>
            <a:rPr lang="en-US" sz="1200" dirty="0"/>
            <a:t>PAN helps thousands of patients every day and it’s important that the information and resources available to them are displayed in a clear, simple and transparent manner. PAN publishes fact sheets to make all information known every step of the way.</a:t>
          </a:r>
        </a:p>
      </dgm:t>
    </dgm:pt>
    <dgm:pt modelId="{450B42A2-59F6-41B6-BCEF-59DE51EB33B6}" type="parTrans" cxnId="{7A535E8F-37D6-48CC-A756-B91B0637E1DF}">
      <dgm:prSet/>
      <dgm:spPr/>
      <dgm:t>
        <a:bodyPr/>
        <a:lstStyle/>
        <a:p>
          <a:endParaRPr lang="en-US"/>
        </a:p>
      </dgm:t>
    </dgm:pt>
    <dgm:pt modelId="{79E01B8F-508D-4EFE-BD7D-714F600DBF33}" type="sibTrans" cxnId="{7A535E8F-37D6-48CC-A756-B91B0637E1DF}">
      <dgm:prSet/>
      <dgm:spPr/>
      <dgm:t>
        <a:bodyPr/>
        <a:lstStyle/>
        <a:p>
          <a:endParaRPr lang="en-US"/>
        </a:p>
      </dgm:t>
    </dgm:pt>
    <dgm:pt modelId="{CF45190B-FDB0-4755-935E-39FB4E60F5B7}" type="pres">
      <dgm:prSet presAssocID="{D41E3EE7-D846-43D7-9D7A-878A5966750D}" presName="Name0" presStyleCnt="0">
        <dgm:presLayoutVars>
          <dgm:dir/>
          <dgm:resizeHandles val="exact"/>
        </dgm:presLayoutVars>
      </dgm:prSet>
      <dgm:spPr/>
      <dgm:t>
        <a:bodyPr/>
        <a:lstStyle/>
        <a:p>
          <a:endParaRPr lang="en-US"/>
        </a:p>
      </dgm:t>
    </dgm:pt>
    <dgm:pt modelId="{32B372BF-CE56-42A1-A0BE-B0D602960F70}" type="pres">
      <dgm:prSet presAssocID="{646F9306-C056-4262-8F77-4C18082491F7}" presName="composite" presStyleCnt="0"/>
      <dgm:spPr/>
    </dgm:pt>
    <dgm:pt modelId="{BC7F551D-D886-48BC-A81F-0779EDA5F39B}" type="pres">
      <dgm:prSet presAssocID="{646F9306-C056-4262-8F77-4C18082491F7}" presName="rect1" presStyleLbl="bgImgPlace1" presStyleIdx="0" presStyleCnt="3" custLinFactNeighborX="-316" custLinFactNeighborY="-11706"/>
      <dgm:spPr>
        <a:blipFill dpi="0" rotWithShape="1">
          <a:blip xmlns:r="http://schemas.openxmlformats.org/officeDocument/2006/relationships" r:embed="rId1">
            <a:extLst>
              <a:ext uri="{28A0092B-C50C-407E-A947-70E740481C1C}">
                <a14:useLocalDpi xmlns:a14="http://schemas.microsoft.com/office/drawing/2010/main" val="0"/>
              </a:ext>
            </a:extLst>
          </a:blip>
          <a:srcRect/>
          <a:stretch>
            <a:fillRect l="1392" t="492" r="-1392" b="-106492"/>
          </a:stretch>
        </a:blipFill>
      </dgm:spPr>
    </dgm:pt>
    <dgm:pt modelId="{331A2D11-87DA-441E-A7C7-2BC3E494D43E}" type="pres">
      <dgm:prSet presAssocID="{646F9306-C056-4262-8F77-4C18082491F7}" presName="wedgeRectCallout1" presStyleLbl="node1" presStyleIdx="0" presStyleCnt="3" custScaleY="230455" custLinFactNeighborX="-3561" custLinFactNeighborY="84545">
        <dgm:presLayoutVars>
          <dgm:bulletEnabled val="1"/>
        </dgm:presLayoutVars>
      </dgm:prSet>
      <dgm:spPr/>
      <dgm:t>
        <a:bodyPr/>
        <a:lstStyle/>
        <a:p>
          <a:endParaRPr lang="en-US"/>
        </a:p>
      </dgm:t>
    </dgm:pt>
    <dgm:pt modelId="{E2FDE9C8-73D0-429A-8FE6-C856110496E7}" type="pres">
      <dgm:prSet presAssocID="{DF0438B8-9B1F-4B82-9B75-FED34E5AAD2C}" presName="sibTrans" presStyleCnt="0"/>
      <dgm:spPr/>
    </dgm:pt>
    <dgm:pt modelId="{4234D066-03BF-4374-A0AE-08008D072119}" type="pres">
      <dgm:prSet presAssocID="{9AD60BB6-EAA0-409F-9DF6-7CDB1247D22D}" presName="composite" presStyleCnt="0"/>
      <dgm:spPr/>
    </dgm:pt>
    <dgm:pt modelId="{1721E4BC-5C4E-4314-9251-184671145308}" type="pres">
      <dgm:prSet presAssocID="{9AD60BB6-EAA0-409F-9DF6-7CDB1247D22D}" presName="rect1" presStyleLbl="bgImgPlace1" presStyleIdx="1" presStyleCnt="3" custLinFactNeighborX="-3091" custLinFactNeighborY="-10916"/>
      <dgm:spPr>
        <a:blipFill dpi="0" rotWithShape="1">
          <a:blip xmlns:r="http://schemas.openxmlformats.org/officeDocument/2006/relationships" r:embed="rId2">
            <a:extLst>
              <a:ext uri="{28A0092B-C50C-407E-A947-70E740481C1C}">
                <a14:useLocalDpi xmlns:a14="http://schemas.microsoft.com/office/drawing/2010/main" val="0"/>
              </a:ext>
            </a:extLst>
          </a:blip>
          <a:srcRect/>
          <a:stretch>
            <a:fillRect t="-40728" b="-21272"/>
          </a:stretch>
        </a:blipFill>
      </dgm:spPr>
    </dgm:pt>
    <dgm:pt modelId="{D2506E00-62C4-4458-8878-5A8D031262B5}" type="pres">
      <dgm:prSet presAssocID="{9AD60BB6-EAA0-409F-9DF6-7CDB1247D22D}" presName="wedgeRectCallout1" presStyleLbl="node1" presStyleIdx="1" presStyleCnt="3" custScaleY="230455" custLinFactNeighborX="-8764" custLinFactNeighborY="84192">
        <dgm:presLayoutVars>
          <dgm:bulletEnabled val="1"/>
        </dgm:presLayoutVars>
      </dgm:prSet>
      <dgm:spPr/>
      <dgm:t>
        <a:bodyPr/>
        <a:lstStyle/>
        <a:p>
          <a:endParaRPr lang="en-US"/>
        </a:p>
      </dgm:t>
    </dgm:pt>
    <dgm:pt modelId="{259CB7EC-F0DB-4BC9-A0AE-8C29CF3BED8C}" type="pres">
      <dgm:prSet presAssocID="{59F4B7AF-AC6C-43A2-B331-87CE8B94525E}" presName="sibTrans" presStyleCnt="0"/>
      <dgm:spPr/>
    </dgm:pt>
    <dgm:pt modelId="{4F295160-15FD-4FCB-ACE6-303693B23FA4}" type="pres">
      <dgm:prSet presAssocID="{F3F74405-1CC0-461D-934A-03338DEBD759}" presName="composite" presStyleCnt="0"/>
      <dgm:spPr/>
    </dgm:pt>
    <dgm:pt modelId="{9C52E104-684B-4200-BED6-9C0583F13D7B}" type="pres">
      <dgm:prSet presAssocID="{F3F74405-1CC0-461D-934A-03338DEBD759}" presName="rect1" presStyleLbl="bgImgPlace1" presStyleIdx="2" presStyleCnt="3" custLinFactNeighborX="-2528" custLinFactNeighborY="-10916"/>
      <dgm:spPr>
        <a:blipFill dpi="0" rotWithShape="1">
          <a:blip xmlns:r="http://schemas.openxmlformats.org/officeDocument/2006/relationships" r:embed="rId3">
            <a:extLst>
              <a:ext uri="{28A0092B-C50C-407E-A947-70E740481C1C}">
                <a14:useLocalDpi xmlns:a14="http://schemas.microsoft.com/office/drawing/2010/main" val="0"/>
              </a:ext>
            </a:extLst>
          </a:blip>
          <a:srcRect/>
          <a:stretch>
            <a:fillRect l="-14269" r="-11731"/>
          </a:stretch>
        </a:blipFill>
      </dgm:spPr>
    </dgm:pt>
    <dgm:pt modelId="{EAD91CB7-5F0B-42CF-B651-233516ED42B6}" type="pres">
      <dgm:prSet presAssocID="{F3F74405-1CC0-461D-934A-03338DEBD759}" presName="wedgeRectCallout1" presStyleLbl="node1" presStyleIdx="2" presStyleCnt="3" custScaleY="230455" custLinFactNeighborX="-8223" custLinFactNeighborY="85589">
        <dgm:presLayoutVars>
          <dgm:bulletEnabled val="1"/>
        </dgm:presLayoutVars>
      </dgm:prSet>
      <dgm:spPr/>
      <dgm:t>
        <a:bodyPr/>
        <a:lstStyle/>
        <a:p>
          <a:endParaRPr lang="en-US"/>
        </a:p>
      </dgm:t>
    </dgm:pt>
  </dgm:ptLst>
  <dgm:cxnLst>
    <dgm:cxn modelId="{1334B639-4252-4F3C-BBE0-E16ABCDB1575}" type="presOf" srcId="{F3F74405-1CC0-461D-934A-03338DEBD759}" destId="{EAD91CB7-5F0B-42CF-B651-233516ED42B6}" srcOrd="0" destOrd="0" presId="urn:microsoft.com/office/officeart/2008/layout/BendingPictureCaptionList"/>
    <dgm:cxn modelId="{2FBC11E9-ECB0-4D85-AAAC-279A078DAC90}" type="presOf" srcId="{9AD60BB6-EAA0-409F-9DF6-7CDB1247D22D}" destId="{D2506E00-62C4-4458-8878-5A8D031262B5}" srcOrd="0" destOrd="0" presId="urn:microsoft.com/office/officeart/2008/layout/BendingPictureCaptionList"/>
    <dgm:cxn modelId="{583B25AF-EB71-46E8-8D08-AAF2D50BF15F}" type="presOf" srcId="{D41E3EE7-D846-43D7-9D7A-878A5966750D}" destId="{CF45190B-FDB0-4755-935E-39FB4E60F5B7}" srcOrd="0" destOrd="0" presId="urn:microsoft.com/office/officeart/2008/layout/BendingPictureCaptionList"/>
    <dgm:cxn modelId="{71F4ADD2-4170-4273-8718-CC6A8CF17E8C}" srcId="{D41E3EE7-D846-43D7-9D7A-878A5966750D}" destId="{646F9306-C056-4262-8F77-4C18082491F7}" srcOrd="0" destOrd="0" parTransId="{399D10A3-7AC3-4D8D-9772-2C9C5EAE906D}" sibTransId="{DF0438B8-9B1F-4B82-9B75-FED34E5AAD2C}"/>
    <dgm:cxn modelId="{51039CFD-3179-494B-ABB9-D8A407E160F3}" type="presOf" srcId="{646F9306-C056-4262-8F77-4C18082491F7}" destId="{331A2D11-87DA-441E-A7C7-2BC3E494D43E}" srcOrd="0" destOrd="0" presId="urn:microsoft.com/office/officeart/2008/layout/BendingPictureCaptionList"/>
    <dgm:cxn modelId="{3F01B756-2CD8-4186-B58B-DC4BF4531BDF}" srcId="{D41E3EE7-D846-43D7-9D7A-878A5966750D}" destId="{9AD60BB6-EAA0-409F-9DF6-7CDB1247D22D}" srcOrd="1" destOrd="0" parTransId="{CB8EEB1D-A7B2-4958-B1A8-460AE4B3B517}" sibTransId="{59F4B7AF-AC6C-43A2-B331-87CE8B94525E}"/>
    <dgm:cxn modelId="{7A535E8F-37D6-48CC-A756-B91B0637E1DF}" srcId="{D41E3EE7-D846-43D7-9D7A-878A5966750D}" destId="{F3F74405-1CC0-461D-934A-03338DEBD759}" srcOrd="2" destOrd="0" parTransId="{450B42A2-59F6-41B6-BCEF-59DE51EB33B6}" sibTransId="{79E01B8F-508D-4EFE-BD7D-714F600DBF33}"/>
    <dgm:cxn modelId="{4A2547A1-C09C-4E1B-8622-FC5B592247C8}" type="presParOf" srcId="{CF45190B-FDB0-4755-935E-39FB4E60F5B7}" destId="{32B372BF-CE56-42A1-A0BE-B0D602960F70}" srcOrd="0" destOrd="0" presId="urn:microsoft.com/office/officeart/2008/layout/BendingPictureCaptionList"/>
    <dgm:cxn modelId="{D396B163-B327-4DDB-965B-3040C93ED843}" type="presParOf" srcId="{32B372BF-CE56-42A1-A0BE-B0D602960F70}" destId="{BC7F551D-D886-48BC-A81F-0779EDA5F39B}" srcOrd="0" destOrd="0" presId="urn:microsoft.com/office/officeart/2008/layout/BendingPictureCaptionList"/>
    <dgm:cxn modelId="{2317E56F-3D4C-43C8-AA16-31D5D63A223E}" type="presParOf" srcId="{32B372BF-CE56-42A1-A0BE-B0D602960F70}" destId="{331A2D11-87DA-441E-A7C7-2BC3E494D43E}" srcOrd="1" destOrd="0" presId="urn:microsoft.com/office/officeart/2008/layout/BendingPictureCaptionList"/>
    <dgm:cxn modelId="{C0F123A6-1F51-4A76-8773-B44B2F10173A}" type="presParOf" srcId="{CF45190B-FDB0-4755-935E-39FB4E60F5B7}" destId="{E2FDE9C8-73D0-429A-8FE6-C856110496E7}" srcOrd="1" destOrd="0" presId="urn:microsoft.com/office/officeart/2008/layout/BendingPictureCaptionList"/>
    <dgm:cxn modelId="{63C26076-D151-4CB8-B21C-E1AD985764BD}" type="presParOf" srcId="{CF45190B-FDB0-4755-935E-39FB4E60F5B7}" destId="{4234D066-03BF-4374-A0AE-08008D072119}" srcOrd="2" destOrd="0" presId="urn:microsoft.com/office/officeart/2008/layout/BendingPictureCaptionList"/>
    <dgm:cxn modelId="{B007A1F3-9C9B-4B21-BDFF-5A20BE564712}" type="presParOf" srcId="{4234D066-03BF-4374-A0AE-08008D072119}" destId="{1721E4BC-5C4E-4314-9251-184671145308}" srcOrd="0" destOrd="0" presId="urn:microsoft.com/office/officeart/2008/layout/BendingPictureCaptionList"/>
    <dgm:cxn modelId="{57ACE4AF-430F-468C-81E9-DC27C0E59DC9}" type="presParOf" srcId="{4234D066-03BF-4374-A0AE-08008D072119}" destId="{D2506E00-62C4-4458-8878-5A8D031262B5}" srcOrd="1" destOrd="0" presId="urn:microsoft.com/office/officeart/2008/layout/BendingPictureCaptionList"/>
    <dgm:cxn modelId="{C2B2989E-DC25-4BC8-A8E5-EB4582F806BE}" type="presParOf" srcId="{CF45190B-FDB0-4755-935E-39FB4E60F5B7}" destId="{259CB7EC-F0DB-4BC9-A0AE-8C29CF3BED8C}" srcOrd="3" destOrd="0" presId="urn:microsoft.com/office/officeart/2008/layout/BendingPictureCaptionList"/>
    <dgm:cxn modelId="{A6A34561-3978-49AD-89F5-42765D60BAEF}" type="presParOf" srcId="{CF45190B-FDB0-4755-935E-39FB4E60F5B7}" destId="{4F295160-15FD-4FCB-ACE6-303693B23FA4}" srcOrd="4" destOrd="0" presId="urn:microsoft.com/office/officeart/2008/layout/BendingPictureCaptionList"/>
    <dgm:cxn modelId="{8DF1D77E-780C-4961-AE39-ECE0C2128862}" type="presParOf" srcId="{4F295160-15FD-4FCB-ACE6-303693B23FA4}" destId="{9C52E104-684B-4200-BED6-9C0583F13D7B}" srcOrd="0" destOrd="0" presId="urn:microsoft.com/office/officeart/2008/layout/BendingPictureCaptionList"/>
    <dgm:cxn modelId="{D3F6ED51-2E18-4CBD-AFA3-59ABB202E1ED}" type="presParOf" srcId="{4F295160-15FD-4FCB-ACE6-303693B23FA4}" destId="{EAD91CB7-5F0B-42CF-B651-233516ED42B6}" srcOrd="1" destOrd="0" presId="urn:microsoft.com/office/officeart/2008/layout/BendingPictureCap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7F551D-D886-48BC-A81F-0779EDA5F39B}">
      <dsp:nvSpPr>
        <dsp:cNvPr id="0" name=""/>
        <dsp:cNvSpPr/>
      </dsp:nvSpPr>
      <dsp:spPr>
        <a:xfrm>
          <a:off x="0" y="561567"/>
          <a:ext cx="2730799" cy="2184639"/>
        </a:xfrm>
        <a:prstGeom prst="rect">
          <a:avLst/>
        </a:prstGeom>
        <a:blipFill dpi="0" rotWithShape="1">
          <a:blip xmlns:r="http://schemas.openxmlformats.org/officeDocument/2006/relationships" r:embed="rId1">
            <a:extLst>
              <a:ext uri="{28A0092B-C50C-407E-A947-70E740481C1C}">
                <a14:useLocalDpi xmlns:a14="http://schemas.microsoft.com/office/drawing/2010/main" val="0"/>
              </a:ext>
            </a:extLst>
          </a:blip>
          <a:srcRect/>
          <a:stretch>
            <a:fillRect l="1392" t="492" r="-1392" b="-106492"/>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331A2D11-87DA-441E-A7C7-2BC3E494D43E}">
      <dsp:nvSpPr>
        <dsp:cNvPr id="0" name=""/>
        <dsp:cNvSpPr/>
      </dsp:nvSpPr>
      <dsp:spPr>
        <a:xfrm>
          <a:off x="159225" y="2931183"/>
          <a:ext cx="2430411" cy="1762114"/>
        </a:xfrm>
        <a:prstGeom prst="wedgeRectCallout">
          <a:avLst>
            <a:gd name="adj1" fmla="val 20250"/>
            <a:gd name="adj2" fmla="val -607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b="0" kern="1200" baseline="0" dirty="0"/>
            <a:t>PAN released an infographic illustrating a Medicare patient’s journey searching for financial assistance. </a:t>
          </a:r>
          <a:endParaRPr lang="en-US" sz="1200" kern="1200" dirty="0"/>
        </a:p>
      </dsp:txBody>
      <dsp:txXfrm>
        <a:off x="159225" y="2931183"/>
        <a:ext cx="2430411" cy="1762114"/>
      </dsp:txXfrm>
    </dsp:sp>
    <dsp:sp modelId="{1721E4BC-5C4E-4314-9251-184671145308}">
      <dsp:nvSpPr>
        <dsp:cNvPr id="0" name=""/>
        <dsp:cNvSpPr/>
      </dsp:nvSpPr>
      <dsp:spPr>
        <a:xfrm>
          <a:off x="2919470" y="578826"/>
          <a:ext cx="2730799" cy="2184639"/>
        </a:xfrm>
        <a:prstGeom prst="rect">
          <a:avLst/>
        </a:prstGeom>
        <a:blipFill dpi="0" rotWithShape="1">
          <a:blip xmlns:r="http://schemas.openxmlformats.org/officeDocument/2006/relationships" r:embed="rId2">
            <a:extLst>
              <a:ext uri="{28A0092B-C50C-407E-A947-70E740481C1C}">
                <a14:useLocalDpi xmlns:a14="http://schemas.microsoft.com/office/drawing/2010/main" val="0"/>
              </a:ext>
            </a:extLst>
          </a:blip>
          <a:srcRect/>
          <a:stretch>
            <a:fillRect t="-40728" b="-21272"/>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D2506E00-62C4-4458-8878-5A8D031262B5}">
      <dsp:nvSpPr>
        <dsp:cNvPr id="0" name=""/>
        <dsp:cNvSpPr/>
      </dsp:nvSpPr>
      <dsp:spPr>
        <a:xfrm>
          <a:off x="3036650" y="2928484"/>
          <a:ext cx="2430411" cy="1762114"/>
        </a:xfrm>
        <a:prstGeom prst="wedgeRectCallout">
          <a:avLst>
            <a:gd name="adj1" fmla="val 20250"/>
            <a:gd name="adj2" fmla="val -60700"/>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b="0" kern="1200" baseline="0" dirty="0"/>
            <a:t>PAN joined forces with 52 patient advocacy organizations to submit an RFI response regarding the U.S. Department of Health and Human Services Blueprint to Lower Drug Prices and Reduce OOP Costs.</a:t>
          </a:r>
          <a:endParaRPr lang="en-US" sz="1200" kern="1200" dirty="0"/>
        </a:p>
      </dsp:txBody>
      <dsp:txXfrm>
        <a:off x="3036650" y="2928484"/>
        <a:ext cx="2430411" cy="1762114"/>
      </dsp:txXfrm>
    </dsp:sp>
    <dsp:sp modelId="{9C52E104-684B-4200-BED6-9C0583F13D7B}">
      <dsp:nvSpPr>
        <dsp:cNvPr id="0" name=""/>
        <dsp:cNvSpPr/>
      </dsp:nvSpPr>
      <dsp:spPr>
        <a:xfrm>
          <a:off x="5938724" y="578826"/>
          <a:ext cx="2730799" cy="2184639"/>
        </a:xfrm>
        <a:prstGeom prst="rect">
          <a:avLst/>
        </a:prstGeom>
        <a:blipFill dpi="0" rotWithShape="1">
          <a:blip xmlns:r="http://schemas.openxmlformats.org/officeDocument/2006/relationships" r:embed="rId3">
            <a:extLst>
              <a:ext uri="{28A0092B-C50C-407E-A947-70E740481C1C}">
                <a14:useLocalDpi xmlns:a14="http://schemas.microsoft.com/office/drawing/2010/main" val="0"/>
              </a:ext>
            </a:extLst>
          </a:blip>
          <a:srcRect/>
          <a:stretch>
            <a:fillRect l="-14269" r="-11731"/>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EAD91CB7-5F0B-42CF-B651-233516ED42B6}">
      <dsp:nvSpPr>
        <dsp:cNvPr id="0" name=""/>
        <dsp:cNvSpPr/>
      </dsp:nvSpPr>
      <dsp:spPr>
        <a:xfrm>
          <a:off x="6053678" y="2939166"/>
          <a:ext cx="2430411" cy="1762114"/>
        </a:xfrm>
        <a:prstGeom prst="wedgeRectCallout">
          <a:avLst>
            <a:gd name="adj1" fmla="val 20250"/>
            <a:gd name="adj2" fmla="val -60700"/>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a:t>PAN helps thousands of patients every day and it’s important that the information and resources available to them are displayed in a clear, simple and transparent manner. PAN publishes fact sheets to make all information known every step of the way.</a:t>
          </a:r>
        </a:p>
      </dsp:txBody>
      <dsp:txXfrm>
        <a:off x="6053678" y="2939166"/>
        <a:ext cx="2430411" cy="1762114"/>
      </dsp:txXfrm>
    </dsp:sp>
  </dsp:spTree>
</dsp:drawing>
</file>

<file path=ppt/diagrams/layout1.xml><?xml version="1.0" encoding="utf-8"?>
<dgm:layoutDef xmlns:dgm="http://schemas.openxmlformats.org/drawingml/2006/diagram" xmlns:a="http://schemas.openxmlformats.org/drawingml/2006/main" uniqueId="urn:microsoft.com/office/officeart/2008/layout/BendingPictureCaptionList">
  <dgm:title val=""/>
  <dgm:desc val=""/>
  <dgm:catLst>
    <dgm:cat type="picture" pri="9000"/>
    <dgm:cat type="pictureconvert" pri="90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w" fact="1.11"/>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
        </dgm:alg>
        <dgm:shape xmlns:r="http://schemas.openxmlformats.org/officeDocument/2006/relationships" r:blip="">
          <dgm:adjLst/>
        </dgm:shape>
        <dgm:choose name="Name4">
          <dgm:if name="Name5" func="var" arg="dir" op="equ" val="norm">
            <dgm:constrLst>
              <dgm:constr type="l" for="ch" forName="rect1" refType="w" fact="0"/>
              <dgm:constr type="t" for="ch" forName="rect1" refType="h" fact="0"/>
              <dgm:constr type="w" for="ch" forName="rect1" refType="w"/>
              <dgm:constr type="h" for="ch" forName="rect1" refType="h" fact="0.8"/>
              <dgm:constr type="l" for="ch" forName="wedgeRectCallout1" refType="w" fact="0.09"/>
              <dgm:constr type="t" for="ch" forName="wedgeRectCallout1" refType="h" fact="0.72"/>
              <dgm:constr type="w" for="ch" forName="wedgeRectCallout1" refType="w" fact="0.89"/>
              <dgm:constr type="h" for="ch" forName="wedgeRectCallout1" refType="h" fact="0.28"/>
            </dgm:constrLst>
          </dgm:if>
          <dgm:else name="Name6">
            <dgm:constrLst>
              <dgm:constr type="l" for="ch" forName="rect1" refType="w" fact="0"/>
              <dgm:constr type="t" for="ch" forName="rect1" refType="h" fact="0"/>
              <dgm:constr type="w" for="ch" forName="rect1" refType="w"/>
              <dgm:constr type="h" for="ch" forName="rect1" refType="h" fact="0.8"/>
              <dgm:constr type="l" for="ch" forName="wedgeRectCallout1" refType="w" fact="0.02"/>
              <dgm:constr type="t" for="ch" forName="wedgeRectCallout1" refType="h" fact="0.72"/>
              <dgm:constr type="w" for="ch" forName="wedgeRectCallout1" refType="w" fact="0.89"/>
              <dgm:constr type="h" for="ch" forName="wedgeRectCallout1" refType="h" fact="0.28"/>
            </dgm:constrLst>
          </dgm:else>
        </dgm:choose>
        <dgm:layoutNode name="rect1" styleLbl="bgImgPlace1">
          <dgm:alg type="sp"/>
          <dgm:shape xmlns:r="http://schemas.openxmlformats.org/officeDocument/2006/relationships" type="rect" r:blip="" blipPhldr="1">
            <dgm:adjLst/>
          </dgm:shape>
          <dgm:presOf/>
        </dgm:layoutNode>
        <dgm:layoutNode name="wedgeRectCallout1" styleLbl="node1">
          <dgm:varLst>
            <dgm:bulletEnabled val="1"/>
          </dgm:varLst>
          <dgm:alg type="tx"/>
          <dgm:choose name="Name7">
            <dgm:if name="Name8" func="var" arg="dir" op="equ" val="norm">
              <dgm:shape xmlns:r="http://schemas.openxmlformats.org/officeDocument/2006/relationships" type="wedgeRectCallout" r:blip="">
                <dgm:adjLst>
                  <dgm:adj idx="1" val="0.2025"/>
                  <dgm:adj idx="2" val="-0.607"/>
                </dgm:adjLst>
              </dgm:shape>
            </dgm:if>
            <dgm:else name="Name9">
              <dgm:shape xmlns:r="http://schemas.openxmlformats.org/officeDocument/2006/relationships" type="wedgeRectCallout" r:blip="">
                <dgm:adjLst>
                  <dgm:adj idx="1" val="-0.2025"/>
                  <dgm:adj idx="2" val="-0.607"/>
                </dgm:adjLst>
              </dgm:shape>
            </dgm:else>
          </dgm:choos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2350BF6-1D79-408C-88EF-B672BB664A93}" type="datetimeFigureOut">
              <a:rPr lang="en-US" smtClean="0"/>
              <a:t>9/17/18</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E88BBD6-08DB-488D-B562-27F7569D8338}" type="slidenum">
              <a:rPr lang="en-US" smtClean="0"/>
              <a:t>‹#›</a:t>
            </a:fld>
            <a:endParaRPr lang="en-US" dirty="0"/>
          </a:p>
        </p:txBody>
      </p:sp>
    </p:spTree>
    <p:extLst>
      <p:ext uri="{BB962C8B-B14F-4D97-AF65-F5344CB8AC3E}">
        <p14:creationId xmlns:p14="http://schemas.microsoft.com/office/powerpoint/2010/main" val="9001079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E88BBD6-08DB-488D-B562-27F7569D8338}" type="slidenum">
              <a:rPr lang="en-US" smtClean="0"/>
              <a:t>1</a:t>
            </a:fld>
            <a:endParaRPr lang="en-US" dirty="0"/>
          </a:p>
        </p:txBody>
      </p:sp>
    </p:spTree>
    <p:extLst>
      <p:ext uri="{BB962C8B-B14F-4D97-AF65-F5344CB8AC3E}">
        <p14:creationId xmlns:p14="http://schemas.microsoft.com/office/powerpoint/2010/main" val="40214443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E88BBD6-08DB-488D-B562-27F7569D8338}" type="slidenum">
              <a:rPr lang="en-US" smtClean="0"/>
              <a:t>14</a:t>
            </a:fld>
            <a:endParaRPr lang="en-US" dirty="0"/>
          </a:p>
        </p:txBody>
      </p:sp>
    </p:spTree>
    <p:extLst>
      <p:ext uri="{BB962C8B-B14F-4D97-AF65-F5344CB8AC3E}">
        <p14:creationId xmlns:p14="http://schemas.microsoft.com/office/powerpoint/2010/main" val="30335825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a:t>After you have gathered all your information now you are ready to apply for assistance. There are two main ways you can apply with PAN.  You can either call us at 866-316-7263 or you can go on one of our self service portals to apply. </a:t>
            </a:r>
            <a:r>
              <a:rPr lang="en-US" sz="1200" kern="1200" dirty="0">
                <a:solidFill>
                  <a:schemeClr val="tx1"/>
                </a:solidFill>
                <a:effectLst/>
                <a:latin typeface="+mn-lt"/>
                <a:ea typeface="+mn-ea"/>
                <a:cs typeface="+mn-cs"/>
              </a:rPr>
              <a:t>We have three portals: one for health care providers, one for pharmacies, and one for patients. Each portal is designed with the user group in mind.</a:t>
            </a:r>
            <a:r>
              <a:rPr lang="en-US" dirty="0"/>
              <a:t> </a:t>
            </a:r>
          </a:p>
          <a:p>
            <a:pPr marL="228600" indent="-228600">
              <a:buAutoNum type="arabicPeriod"/>
            </a:pPr>
            <a:endParaRPr lang="en-US" dirty="0"/>
          </a:p>
          <a:p>
            <a:pPr marL="228600" indent="-228600">
              <a:buAutoNum type="arabicPeriod"/>
            </a:pPr>
            <a:r>
              <a:rPr lang="en-US" dirty="0"/>
              <a:t>On average it takes about 7 minutes to complete an application but once you complete application, PAN will provide an enrollment decision in one minute and follow up with a fax to the provider and mailed letter to the patient advising of enrollment details.</a:t>
            </a:r>
          </a:p>
        </p:txBody>
      </p:sp>
      <p:sp>
        <p:nvSpPr>
          <p:cNvPr id="4" name="Slide Number Placeholder 3"/>
          <p:cNvSpPr>
            <a:spLocks noGrp="1"/>
          </p:cNvSpPr>
          <p:nvPr>
            <p:ph type="sldNum" sz="quarter" idx="10"/>
          </p:nvPr>
        </p:nvSpPr>
        <p:spPr/>
        <p:txBody>
          <a:bodyPr/>
          <a:lstStyle/>
          <a:p>
            <a:fld id="{BE88BBD6-08DB-488D-B562-27F7569D8338}" type="slidenum">
              <a:rPr lang="en-US" smtClean="0"/>
              <a:t>15</a:t>
            </a:fld>
            <a:endParaRPr lang="en-US" dirty="0"/>
          </a:p>
        </p:txBody>
      </p:sp>
    </p:spTree>
    <p:extLst>
      <p:ext uri="{BB962C8B-B14F-4D97-AF65-F5344CB8AC3E}">
        <p14:creationId xmlns:p14="http://schemas.microsoft.com/office/powerpoint/2010/main" val="161314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Base New">
    <p:spTree>
      <p:nvGrpSpPr>
        <p:cNvPr id="1" name=""/>
        <p:cNvGrpSpPr/>
        <p:nvPr/>
      </p:nvGrpSpPr>
      <p:grpSpPr>
        <a:xfrm>
          <a:off x="0" y="0"/>
          <a:ext cx="0" cy="0"/>
          <a:chOff x="0" y="0"/>
          <a:chExt cx="0" cy="0"/>
        </a:xfrm>
      </p:grpSpPr>
      <p:sp>
        <p:nvSpPr>
          <p:cNvPr id="15" name="Freeform 5"/>
          <p:cNvSpPr>
            <a:spLocks/>
          </p:cNvSpPr>
          <p:nvPr userDrawn="1"/>
        </p:nvSpPr>
        <p:spPr bwMode="auto">
          <a:xfrm>
            <a:off x="0" y="5726114"/>
            <a:ext cx="9144001" cy="1125537"/>
          </a:xfrm>
          <a:custGeom>
            <a:avLst/>
            <a:gdLst>
              <a:gd name="T0" fmla="*/ 2880 w 2880"/>
              <a:gd name="T1" fmla="*/ 0 h 353"/>
              <a:gd name="T2" fmla="*/ 1436 w 2880"/>
              <a:gd name="T3" fmla="*/ 296 h 353"/>
              <a:gd name="T4" fmla="*/ 0 w 2880"/>
              <a:gd name="T5" fmla="*/ 3 h 353"/>
              <a:gd name="T6" fmla="*/ 0 w 2880"/>
              <a:gd name="T7" fmla="*/ 353 h 353"/>
              <a:gd name="T8" fmla="*/ 2880 w 2880"/>
              <a:gd name="T9" fmla="*/ 353 h 353"/>
              <a:gd name="T10" fmla="*/ 2880 w 2880"/>
              <a:gd name="T11" fmla="*/ 0 h 353"/>
            </a:gdLst>
            <a:ahLst/>
            <a:cxnLst>
              <a:cxn ang="0">
                <a:pos x="T0" y="T1"/>
              </a:cxn>
              <a:cxn ang="0">
                <a:pos x="T2" y="T3"/>
              </a:cxn>
              <a:cxn ang="0">
                <a:pos x="T4" y="T5"/>
              </a:cxn>
              <a:cxn ang="0">
                <a:pos x="T6" y="T7"/>
              </a:cxn>
              <a:cxn ang="0">
                <a:pos x="T8" y="T9"/>
              </a:cxn>
              <a:cxn ang="0">
                <a:pos x="T10" y="T11"/>
              </a:cxn>
            </a:cxnLst>
            <a:rect l="0" t="0" r="r" b="b"/>
            <a:pathLst>
              <a:path w="2880" h="353">
                <a:moveTo>
                  <a:pt x="2880" y="0"/>
                </a:moveTo>
                <a:cubicBezTo>
                  <a:pt x="2488" y="189"/>
                  <a:pt x="1977" y="296"/>
                  <a:pt x="1436" y="296"/>
                </a:cubicBezTo>
                <a:cubicBezTo>
                  <a:pt x="905" y="296"/>
                  <a:pt x="393" y="189"/>
                  <a:pt x="0" y="3"/>
                </a:cubicBezTo>
                <a:cubicBezTo>
                  <a:pt x="0" y="353"/>
                  <a:pt x="0" y="353"/>
                  <a:pt x="0" y="353"/>
                </a:cubicBezTo>
                <a:cubicBezTo>
                  <a:pt x="2880" y="353"/>
                  <a:pt x="2880" y="353"/>
                  <a:pt x="2880" y="353"/>
                </a:cubicBezTo>
                <a:lnTo>
                  <a:pt x="2880" y="0"/>
                </a:lnTo>
                <a:close/>
              </a:path>
            </a:pathLst>
          </a:custGeom>
          <a:solidFill>
            <a:srgbClr val="BBDDE6">
              <a:alpha val="30000"/>
            </a:srgb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6" name="Rectangle 15"/>
          <p:cNvSpPr/>
          <p:nvPr userDrawn="1"/>
        </p:nvSpPr>
        <p:spPr>
          <a:xfrm>
            <a:off x="0" y="0"/>
            <a:ext cx="9144000" cy="1188720"/>
          </a:xfrm>
          <a:prstGeom prst="rect">
            <a:avLst/>
          </a:prstGeom>
          <a:solidFill>
            <a:srgbClr val="BBDDE6">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457200" y="1554480"/>
            <a:ext cx="8229600" cy="434340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3543300" y="6442711"/>
            <a:ext cx="2057400" cy="152400"/>
          </a:xfrm>
        </p:spPr>
        <p:txBody>
          <a:bodyPr/>
          <a:lstStyle/>
          <a:p>
            <a:fld id="{6FE9B583-6D1F-4559-A714-5A304635F4E8}" type="datetime1">
              <a:rPr lang="en-US" smtClean="0"/>
              <a:t>9/17/18</a:t>
            </a:fld>
            <a:endParaRPr lang="en-US" dirty="0"/>
          </a:p>
        </p:txBody>
      </p:sp>
      <p:sp>
        <p:nvSpPr>
          <p:cNvPr id="5" name="Footer Placeholder 4"/>
          <p:cNvSpPr>
            <a:spLocks noGrp="1"/>
          </p:cNvSpPr>
          <p:nvPr>
            <p:ph type="ftr" sz="quarter" idx="11"/>
          </p:nvPr>
        </p:nvSpPr>
        <p:spPr>
          <a:xfrm>
            <a:off x="6583680" y="6442711"/>
            <a:ext cx="1828800" cy="152400"/>
          </a:xfrm>
        </p:spPr>
        <p:txBody>
          <a:bodyPr/>
          <a:lstStyle/>
          <a:p>
            <a:r>
              <a:rPr lang="en-US" dirty="0"/>
              <a:t>PAN Foundation</a:t>
            </a:r>
          </a:p>
        </p:txBody>
      </p:sp>
      <p:sp>
        <p:nvSpPr>
          <p:cNvPr id="6" name="Slide Number Placeholder 5"/>
          <p:cNvSpPr>
            <a:spLocks noGrp="1"/>
          </p:cNvSpPr>
          <p:nvPr>
            <p:ph type="sldNum" sz="quarter" idx="12"/>
          </p:nvPr>
        </p:nvSpPr>
        <p:spPr>
          <a:xfrm>
            <a:off x="8412480" y="6442711"/>
            <a:ext cx="274320" cy="152400"/>
          </a:xfrm>
        </p:spPr>
        <p:txBody>
          <a:bodyPr/>
          <a:lstStyle/>
          <a:p>
            <a:fld id="{845C981C-96CA-4D81-96B2-DCB7C5D6672F}" type="slidenum">
              <a:rPr lang="en-US" smtClean="0"/>
              <a:t>‹#›</a:t>
            </a:fld>
            <a:endParaRPr lang="en-US" dirty="0"/>
          </a:p>
        </p:txBody>
      </p:sp>
      <p:grpSp>
        <p:nvGrpSpPr>
          <p:cNvPr id="7" name="Group 6"/>
          <p:cNvGrpSpPr>
            <a:grpSpLocks noChangeAspect="1"/>
          </p:cNvGrpSpPr>
          <p:nvPr userDrawn="1"/>
        </p:nvGrpSpPr>
        <p:grpSpPr>
          <a:xfrm>
            <a:off x="457200" y="6400801"/>
            <a:ext cx="445686" cy="228600"/>
            <a:chOff x="1564265" y="2124364"/>
            <a:chExt cx="1044575" cy="535781"/>
          </a:xfrm>
        </p:grpSpPr>
        <p:sp>
          <p:nvSpPr>
            <p:cNvPr id="8" name="Freeform 26"/>
            <p:cNvSpPr>
              <a:spLocks/>
            </p:cNvSpPr>
            <p:nvPr/>
          </p:nvSpPr>
          <p:spPr bwMode="auto">
            <a:xfrm>
              <a:off x="1564265" y="2469645"/>
              <a:ext cx="1044575" cy="190500"/>
            </a:xfrm>
            <a:custGeom>
              <a:avLst/>
              <a:gdLst>
                <a:gd name="T0" fmla="*/ 241 w 480"/>
                <a:gd name="T1" fmla="*/ 85 h 85"/>
                <a:gd name="T2" fmla="*/ 11 w 480"/>
                <a:gd name="T3" fmla="*/ 31 h 85"/>
                <a:gd name="T4" fmla="*/ 4 w 480"/>
                <a:gd name="T5" fmla="*/ 11 h 85"/>
                <a:gd name="T6" fmla="*/ 24 w 480"/>
                <a:gd name="T7" fmla="*/ 4 h 85"/>
                <a:gd name="T8" fmla="*/ 240 w 480"/>
                <a:gd name="T9" fmla="*/ 55 h 85"/>
                <a:gd name="T10" fmla="*/ 456 w 480"/>
                <a:gd name="T11" fmla="*/ 4 h 85"/>
                <a:gd name="T12" fmla="*/ 477 w 480"/>
                <a:gd name="T13" fmla="*/ 11 h 85"/>
                <a:gd name="T14" fmla="*/ 470 w 480"/>
                <a:gd name="T15" fmla="*/ 31 h 85"/>
                <a:gd name="T16" fmla="*/ 241 w 480"/>
                <a:gd name="T17" fmla="*/ 85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0" h="85">
                  <a:moveTo>
                    <a:pt x="241" y="85"/>
                  </a:moveTo>
                  <a:cubicBezTo>
                    <a:pt x="160" y="85"/>
                    <a:pt x="82" y="67"/>
                    <a:pt x="11" y="31"/>
                  </a:cubicBezTo>
                  <a:cubicBezTo>
                    <a:pt x="3" y="27"/>
                    <a:pt x="0" y="18"/>
                    <a:pt x="4" y="11"/>
                  </a:cubicBezTo>
                  <a:cubicBezTo>
                    <a:pt x="8" y="3"/>
                    <a:pt x="17" y="0"/>
                    <a:pt x="24" y="4"/>
                  </a:cubicBezTo>
                  <a:cubicBezTo>
                    <a:pt x="92" y="38"/>
                    <a:pt x="164" y="55"/>
                    <a:pt x="240" y="55"/>
                  </a:cubicBezTo>
                  <a:cubicBezTo>
                    <a:pt x="316" y="55"/>
                    <a:pt x="389" y="38"/>
                    <a:pt x="456" y="4"/>
                  </a:cubicBezTo>
                  <a:cubicBezTo>
                    <a:pt x="464" y="0"/>
                    <a:pt x="473" y="3"/>
                    <a:pt x="477" y="11"/>
                  </a:cubicBezTo>
                  <a:cubicBezTo>
                    <a:pt x="480" y="18"/>
                    <a:pt x="477" y="27"/>
                    <a:pt x="470" y="31"/>
                  </a:cubicBezTo>
                  <a:cubicBezTo>
                    <a:pt x="398" y="67"/>
                    <a:pt x="321" y="85"/>
                    <a:pt x="241" y="85"/>
                  </a:cubicBezTo>
                  <a:close/>
                </a:path>
              </a:pathLst>
            </a:custGeom>
            <a:gradFill>
              <a:gsLst>
                <a:gs pos="15000">
                  <a:schemeClr val="accent3"/>
                </a:gs>
                <a:gs pos="50000">
                  <a:schemeClr val="accent1"/>
                </a:gs>
                <a:gs pos="85000">
                  <a:schemeClr val="accent2"/>
                </a:gs>
              </a:gsLst>
              <a:lin ang="0" scaled="0"/>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9" name="Freeform 8"/>
            <p:cNvSpPr>
              <a:spLocks noEditPoints="1"/>
            </p:cNvSpPr>
            <p:nvPr/>
          </p:nvSpPr>
          <p:spPr bwMode="auto">
            <a:xfrm>
              <a:off x="1688089" y="2124364"/>
              <a:ext cx="219075" cy="307975"/>
            </a:xfrm>
            <a:custGeom>
              <a:avLst/>
              <a:gdLst>
                <a:gd name="T0" fmla="*/ 52 w 101"/>
                <a:gd name="T1" fmla="*/ 0 h 141"/>
                <a:gd name="T2" fmla="*/ 101 w 101"/>
                <a:gd name="T3" fmla="*/ 48 h 141"/>
                <a:gd name="T4" fmla="*/ 52 w 101"/>
                <a:gd name="T5" fmla="*/ 97 h 141"/>
                <a:gd name="T6" fmla="*/ 23 w 101"/>
                <a:gd name="T7" fmla="*/ 97 h 141"/>
                <a:gd name="T8" fmla="*/ 23 w 101"/>
                <a:gd name="T9" fmla="*/ 141 h 141"/>
                <a:gd name="T10" fmla="*/ 0 w 101"/>
                <a:gd name="T11" fmla="*/ 141 h 141"/>
                <a:gd name="T12" fmla="*/ 0 w 101"/>
                <a:gd name="T13" fmla="*/ 0 h 141"/>
                <a:gd name="T14" fmla="*/ 52 w 101"/>
                <a:gd name="T15" fmla="*/ 0 h 141"/>
                <a:gd name="T16" fmla="*/ 52 w 101"/>
                <a:gd name="T17" fmla="*/ 23 h 141"/>
                <a:gd name="T18" fmla="*/ 23 w 101"/>
                <a:gd name="T19" fmla="*/ 23 h 141"/>
                <a:gd name="T20" fmla="*/ 23 w 101"/>
                <a:gd name="T21" fmla="*/ 74 h 141"/>
                <a:gd name="T22" fmla="*/ 52 w 101"/>
                <a:gd name="T23" fmla="*/ 74 h 141"/>
                <a:gd name="T24" fmla="*/ 78 w 101"/>
                <a:gd name="T25" fmla="*/ 48 h 141"/>
                <a:gd name="T26" fmla="*/ 52 w 101"/>
                <a:gd name="T27" fmla="*/ 23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1" h="141">
                  <a:moveTo>
                    <a:pt x="52" y="0"/>
                  </a:moveTo>
                  <a:cubicBezTo>
                    <a:pt x="81" y="0"/>
                    <a:pt x="101" y="20"/>
                    <a:pt x="101" y="48"/>
                  </a:cubicBezTo>
                  <a:cubicBezTo>
                    <a:pt x="101" y="76"/>
                    <a:pt x="81" y="97"/>
                    <a:pt x="52" y="97"/>
                  </a:cubicBezTo>
                  <a:cubicBezTo>
                    <a:pt x="23" y="97"/>
                    <a:pt x="23" y="97"/>
                    <a:pt x="23" y="97"/>
                  </a:cubicBezTo>
                  <a:cubicBezTo>
                    <a:pt x="23" y="141"/>
                    <a:pt x="23" y="141"/>
                    <a:pt x="23" y="141"/>
                  </a:cubicBezTo>
                  <a:cubicBezTo>
                    <a:pt x="0" y="141"/>
                    <a:pt x="0" y="141"/>
                    <a:pt x="0" y="141"/>
                  </a:cubicBezTo>
                  <a:cubicBezTo>
                    <a:pt x="0" y="0"/>
                    <a:pt x="0" y="0"/>
                    <a:pt x="0" y="0"/>
                  </a:cubicBezTo>
                  <a:lnTo>
                    <a:pt x="52" y="0"/>
                  </a:lnTo>
                  <a:close/>
                  <a:moveTo>
                    <a:pt x="52" y="23"/>
                  </a:moveTo>
                  <a:cubicBezTo>
                    <a:pt x="23" y="23"/>
                    <a:pt x="23" y="23"/>
                    <a:pt x="23" y="23"/>
                  </a:cubicBezTo>
                  <a:cubicBezTo>
                    <a:pt x="23" y="74"/>
                    <a:pt x="23" y="74"/>
                    <a:pt x="23" y="74"/>
                  </a:cubicBezTo>
                  <a:cubicBezTo>
                    <a:pt x="52" y="74"/>
                    <a:pt x="52" y="74"/>
                    <a:pt x="52" y="74"/>
                  </a:cubicBezTo>
                  <a:cubicBezTo>
                    <a:pt x="67" y="74"/>
                    <a:pt x="78" y="63"/>
                    <a:pt x="78" y="48"/>
                  </a:cubicBezTo>
                  <a:cubicBezTo>
                    <a:pt x="78" y="34"/>
                    <a:pt x="67" y="23"/>
                    <a:pt x="52" y="23"/>
                  </a:cubicBezTo>
                  <a:close/>
                </a:path>
              </a:pathLst>
            </a:custGeom>
            <a:solidFill>
              <a:srgbClr val="174A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9"/>
            <p:cNvSpPr>
              <a:spLocks noEditPoints="1"/>
            </p:cNvSpPr>
            <p:nvPr/>
          </p:nvSpPr>
          <p:spPr bwMode="auto">
            <a:xfrm>
              <a:off x="1854777" y="2124364"/>
              <a:ext cx="333375" cy="307975"/>
            </a:xfrm>
            <a:custGeom>
              <a:avLst/>
              <a:gdLst>
                <a:gd name="T0" fmla="*/ 161 w 210"/>
                <a:gd name="T1" fmla="*/ 161 h 194"/>
                <a:gd name="T2" fmla="*/ 49 w 210"/>
                <a:gd name="T3" fmla="*/ 161 h 194"/>
                <a:gd name="T4" fmla="*/ 35 w 210"/>
                <a:gd name="T5" fmla="*/ 194 h 194"/>
                <a:gd name="T6" fmla="*/ 0 w 210"/>
                <a:gd name="T7" fmla="*/ 194 h 194"/>
                <a:gd name="T8" fmla="*/ 90 w 210"/>
                <a:gd name="T9" fmla="*/ 0 h 194"/>
                <a:gd name="T10" fmla="*/ 120 w 210"/>
                <a:gd name="T11" fmla="*/ 0 h 194"/>
                <a:gd name="T12" fmla="*/ 210 w 210"/>
                <a:gd name="T13" fmla="*/ 194 h 194"/>
                <a:gd name="T14" fmla="*/ 176 w 210"/>
                <a:gd name="T15" fmla="*/ 194 h 194"/>
                <a:gd name="T16" fmla="*/ 161 w 210"/>
                <a:gd name="T17" fmla="*/ 161 h 194"/>
                <a:gd name="T18" fmla="*/ 64 w 210"/>
                <a:gd name="T19" fmla="*/ 129 h 194"/>
                <a:gd name="T20" fmla="*/ 146 w 210"/>
                <a:gd name="T21" fmla="*/ 129 h 194"/>
                <a:gd name="T22" fmla="*/ 105 w 210"/>
                <a:gd name="T23" fmla="*/ 41 h 194"/>
                <a:gd name="T24" fmla="*/ 64 w 210"/>
                <a:gd name="T25" fmla="*/ 129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10" h="194">
                  <a:moveTo>
                    <a:pt x="161" y="161"/>
                  </a:moveTo>
                  <a:lnTo>
                    <a:pt x="49" y="161"/>
                  </a:lnTo>
                  <a:lnTo>
                    <a:pt x="35" y="194"/>
                  </a:lnTo>
                  <a:lnTo>
                    <a:pt x="0" y="194"/>
                  </a:lnTo>
                  <a:lnTo>
                    <a:pt x="90" y="0"/>
                  </a:lnTo>
                  <a:lnTo>
                    <a:pt x="120" y="0"/>
                  </a:lnTo>
                  <a:lnTo>
                    <a:pt x="210" y="194"/>
                  </a:lnTo>
                  <a:lnTo>
                    <a:pt x="176" y="194"/>
                  </a:lnTo>
                  <a:lnTo>
                    <a:pt x="161" y="161"/>
                  </a:lnTo>
                  <a:close/>
                  <a:moveTo>
                    <a:pt x="64" y="129"/>
                  </a:moveTo>
                  <a:lnTo>
                    <a:pt x="146" y="129"/>
                  </a:lnTo>
                  <a:lnTo>
                    <a:pt x="105" y="41"/>
                  </a:lnTo>
                  <a:lnTo>
                    <a:pt x="64" y="129"/>
                  </a:lnTo>
                  <a:close/>
                </a:path>
              </a:pathLst>
            </a:custGeom>
            <a:solidFill>
              <a:srgbClr val="174A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10"/>
            <p:cNvSpPr>
              <a:spLocks/>
            </p:cNvSpPr>
            <p:nvPr/>
          </p:nvSpPr>
          <p:spPr bwMode="auto">
            <a:xfrm>
              <a:off x="2204027" y="2124364"/>
              <a:ext cx="277813" cy="307975"/>
            </a:xfrm>
            <a:custGeom>
              <a:avLst/>
              <a:gdLst>
                <a:gd name="T0" fmla="*/ 175 w 175"/>
                <a:gd name="T1" fmla="*/ 0 h 194"/>
                <a:gd name="T2" fmla="*/ 175 w 175"/>
                <a:gd name="T3" fmla="*/ 194 h 194"/>
                <a:gd name="T4" fmla="*/ 145 w 175"/>
                <a:gd name="T5" fmla="*/ 194 h 194"/>
                <a:gd name="T6" fmla="*/ 31 w 175"/>
                <a:gd name="T7" fmla="*/ 52 h 194"/>
                <a:gd name="T8" fmla="*/ 31 w 175"/>
                <a:gd name="T9" fmla="*/ 194 h 194"/>
                <a:gd name="T10" fmla="*/ 0 w 175"/>
                <a:gd name="T11" fmla="*/ 194 h 194"/>
                <a:gd name="T12" fmla="*/ 0 w 175"/>
                <a:gd name="T13" fmla="*/ 0 h 194"/>
                <a:gd name="T14" fmla="*/ 29 w 175"/>
                <a:gd name="T15" fmla="*/ 0 h 194"/>
                <a:gd name="T16" fmla="*/ 143 w 175"/>
                <a:gd name="T17" fmla="*/ 141 h 194"/>
                <a:gd name="T18" fmla="*/ 143 w 175"/>
                <a:gd name="T19" fmla="*/ 0 h 194"/>
                <a:gd name="T20" fmla="*/ 175 w 175"/>
                <a:gd name="T21" fmla="*/ 0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5" h="194">
                  <a:moveTo>
                    <a:pt x="175" y="0"/>
                  </a:moveTo>
                  <a:lnTo>
                    <a:pt x="175" y="194"/>
                  </a:lnTo>
                  <a:lnTo>
                    <a:pt x="145" y="194"/>
                  </a:lnTo>
                  <a:lnTo>
                    <a:pt x="31" y="52"/>
                  </a:lnTo>
                  <a:lnTo>
                    <a:pt x="31" y="194"/>
                  </a:lnTo>
                  <a:lnTo>
                    <a:pt x="0" y="194"/>
                  </a:lnTo>
                  <a:lnTo>
                    <a:pt x="0" y="0"/>
                  </a:lnTo>
                  <a:lnTo>
                    <a:pt x="29" y="0"/>
                  </a:lnTo>
                  <a:lnTo>
                    <a:pt x="143" y="141"/>
                  </a:lnTo>
                  <a:lnTo>
                    <a:pt x="143" y="0"/>
                  </a:lnTo>
                  <a:lnTo>
                    <a:pt x="175" y="0"/>
                  </a:lnTo>
                  <a:close/>
                </a:path>
              </a:pathLst>
            </a:custGeom>
            <a:solidFill>
              <a:srgbClr val="174A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cxnSp>
        <p:nvCxnSpPr>
          <p:cNvPr id="18" name="Straight Connector 17"/>
          <p:cNvCxnSpPr/>
          <p:nvPr userDrawn="1"/>
        </p:nvCxnSpPr>
        <p:spPr>
          <a:xfrm>
            <a:off x="0" y="1188720"/>
            <a:ext cx="9144000" cy="0"/>
          </a:xfrm>
          <a:prstGeom prst="line">
            <a:avLst/>
          </a:prstGeom>
          <a:ln w="38100">
            <a:gradFill>
              <a:gsLst>
                <a:gs pos="10000">
                  <a:schemeClr val="accent3"/>
                </a:gs>
                <a:gs pos="50000">
                  <a:schemeClr val="accent1"/>
                </a:gs>
                <a:gs pos="90000">
                  <a:schemeClr val="accent2"/>
                </a:gs>
              </a:gsLst>
              <a:lin ang="0" scaled="0"/>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60569376"/>
      </p:ext>
    </p:extLst>
  </p:cSld>
  <p:clrMapOvr>
    <a:masterClrMapping/>
  </p:clrMapOvr>
  <p:extLst mod="1">
    <p:ext uri="{DCECCB84-F9BA-43D5-87BE-67443E8EF086}">
      <p15:sldGuideLst xmlns:p15="http://schemas.microsoft.com/office/powerpoint/2012/main" xmlns=""/>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8" name="Rectangle 17"/>
          <p:cNvSpPr/>
          <p:nvPr userDrawn="1"/>
        </p:nvSpPr>
        <p:spPr>
          <a:xfrm>
            <a:off x="0" y="0"/>
            <a:ext cx="9144000" cy="6858000"/>
          </a:xfrm>
          <a:prstGeom prst="rect">
            <a:avLst/>
          </a:prstGeom>
          <a:solidFill>
            <a:srgbClr val="5E5E5E">
              <a:alpha val="3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5"/>
          <p:cNvSpPr>
            <a:spLocks/>
          </p:cNvSpPr>
          <p:nvPr userDrawn="1"/>
        </p:nvSpPr>
        <p:spPr bwMode="auto">
          <a:xfrm>
            <a:off x="0" y="4814888"/>
            <a:ext cx="9144000" cy="2046287"/>
          </a:xfrm>
          <a:custGeom>
            <a:avLst/>
            <a:gdLst>
              <a:gd name="T0" fmla="*/ 2880 w 2880"/>
              <a:gd name="T1" fmla="*/ 0 h 644"/>
              <a:gd name="T2" fmla="*/ 1436 w 2880"/>
              <a:gd name="T3" fmla="*/ 295 h 644"/>
              <a:gd name="T4" fmla="*/ 0 w 2880"/>
              <a:gd name="T5" fmla="*/ 3 h 644"/>
              <a:gd name="T6" fmla="*/ 0 w 2880"/>
              <a:gd name="T7" fmla="*/ 644 h 644"/>
              <a:gd name="T8" fmla="*/ 2880 w 2880"/>
              <a:gd name="T9" fmla="*/ 644 h 644"/>
              <a:gd name="T10" fmla="*/ 2880 w 2880"/>
              <a:gd name="T11" fmla="*/ 0 h 644"/>
            </a:gdLst>
            <a:ahLst/>
            <a:cxnLst>
              <a:cxn ang="0">
                <a:pos x="T0" y="T1"/>
              </a:cxn>
              <a:cxn ang="0">
                <a:pos x="T2" y="T3"/>
              </a:cxn>
              <a:cxn ang="0">
                <a:pos x="T4" y="T5"/>
              </a:cxn>
              <a:cxn ang="0">
                <a:pos x="T6" y="T7"/>
              </a:cxn>
              <a:cxn ang="0">
                <a:pos x="T8" y="T9"/>
              </a:cxn>
              <a:cxn ang="0">
                <a:pos x="T10" y="T11"/>
              </a:cxn>
            </a:cxnLst>
            <a:rect l="0" t="0" r="r" b="b"/>
            <a:pathLst>
              <a:path w="2880" h="644">
                <a:moveTo>
                  <a:pt x="2880" y="0"/>
                </a:moveTo>
                <a:cubicBezTo>
                  <a:pt x="2488" y="188"/>
                  <a:pt x="1977" y="295"/>
                  <a:pt x="1436" y="295"/>
                </a:cubicBezTo>
                <a:cubicBezTo>
                  <a:pt x="905" y="295"/>
                  <a:pt x="393" y="189"/>
                  <a:pt x="0" y="3"/>
                </a:cubicBezTo>
                <a:cubicBezTo>
                  <a:pt x="0" y="644"/>
                  <a:pt x="0" y="644"/>
                  <a:pt x="0" y="644"/>
                </a:cubicBezTo>
                <a:cubicBezTo>
                  <a:pt x="2880" y="644"/>
                  <a:pt x="2880" y="644"/>
                  <a:pt x="2880" y="644"/>
                </a:cubicBezTo>
                <a:lnTo>
                  <a:pt x="288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 name="Title 1"/>
          <p:cNvSpPr>
            <a:spLocks noGrp="1"/>
          </p:cNvSpPr>
          <p:nvPr>
            <p:ph type="ctrTitle"/>
          </p:nvPr>
        </p:nvSpPr>
        <p:spPr>
          <a:xfrm>
            <a:off x="1143000" y="1051560"/>
            <a:ext cx="6858000" cy="2286000"/>
          </a:xfrm>
        </p:spPr>
        <p:txBody>
          <a:bodyPr anchor="b"/>
          <a:lstStyle>
            <a:lvl1pPr algn="ctr">
              <a:lnSpc>
                <a:spcPts val="4800"/>
              </a:lnSpc>
              <a:defRPr sz="480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1143000" y="3474720"/>
            <a:ext cx="6858000" cy="1655762"/>
          </a:xfrm>
        </p:spPr>
        <p:txBody>
          <a:bodyPr/>
          <a:lstStyle>
            <a:lvl1pPr marL="0" indent="0" algn="ctr">
              <a:spcAft>
                <a:spcPts val="0"/>
              </a:spcAft>
              <a:buNone/>
              <a:defRPr sz="18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
        <p:nvSpPr>
          <p:cNvPr id="13" name="Rectangle 12"/>
          <p:cNvSpPr/>
          <p:nvPr userDrawn="1"/>
        </p:nvSpPr>
        <p:spPr>
          <a:xfrm>
            <a:off x="0" y="0"/>
            <a:ext cx="9144000" cy="228600"/>
          </a:xfrm>
          <a:prstGeom prst="rect">
            <a:avLst/>
          </a:prstGeom>
          <a:gradFill>
            <a:gsLst>
              <a:gs pos="10000">
                <a:schemeClr val="accent3"/>
              </a:gs>
              <a:gs pos="50000">
                <a:schemeClr val="accent1">
                  <a:lumMod val="100000"/>
                </a:schemeClr>
              </a:gs>
              <a:gs pos="90000">
                <a:schemeClr val="tx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9" name="Group 18"/>
          <p:cNvGrpSpPr>
            <a:grpSpLocks noChangeAspect="1"/>
          </p:cNvGrpSpPr>
          <p:nvPr userDrawn="1"/>
        </p:nvGrpSpPr>
        <p:grpSpPr>
          <a:xfrm>
            <a:off x="457200" y="5943600"/>
            <a:ext cx="2514600" cy="441702"/>
            <a:chOff x="4551363" y="3157538"/>
            <a:chExt cx="3090863" cy="542925"/>
          </a:xfrm>
        </p:grpSpPr>
        <p:sp>
          <p:nvSpPr>
            <p:cNvPr id="20" name="Freeform 26"/>
            <p:cNvSpPr>
              <a:spLocks/>
            </p:cNvSpPr>
            <p:nvPr/>
          </p:nvSpPr>
          <p:spPr bwMode="auto">
            <a:xfrm>
              <a:off x="4551364" y="3502819"/>
              <a:ext cx="1044575" cy="190500"/>
            </a:xfrm>
            <a:custGeom>
              <a:avLst/>
              <a:gdLst>
                <a:gd name="T0" fmla="*/ 241 w 480"/>
                <a:gd name="T1" fmla="*/ 85 h 85"/>
                <a:gd name="T2" fmla="*/ 11 w 480"/>
                <a:gd name="T3" fmla="*/ 31 h 85"/>
                <a:gd name="T4" fmla="*/ 4 w 480"/>
                <a:gd name="T5" fmla="*/ 11 h 85"/>
                <a:gd name="T6" fmla="*/ 24 w 480"/>
                <a:gd name="T7" fmla="*/ 4 h 85"/>
                <a:gd name="T8" fmla="*/ 240 w 480"/>
                <a:gd name="T9" fmla="*/ 55 h 85"/>
                <a:gd name="T10" fmla="*/ 456 w 480"/>
                <a:gd name="T11" fmla="*/ 4 h 85"/>
                <a:gd name="T12" fmla="*/ 477 w 480"/>
                <a:gd name="T13" fmla="*/ 11 h 85"/>
                <a:gd name="T14" fmla="*/ 470 w 480"/>
                <a:gd name="T15" fmla="*/ 31 h 85"/>
                <a:gd name="T16" fmla="*/ 241 w 480"/>
                <a:gd name="T17" fmla="*/ 85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0" h="85">
                  <a:moveTo>
                    <a:pt x="241" y="85"/>
                  </a:moveTo>
                  <a:cubicBezTo>
                    <a:pt x="160" y="85"/>
                    <a:pt x="82" y="67"/>
                    <a:pt x="11" y="31"/>
                  </a:cubicBezTo>
                  <a:cubicBezTo>
                    <a:pt x="3" y="27"/>
                    <a:pt x="0" y="18"/>
                    <a:pt x="4" y="11"/>
                  </a:cubicBezTo>
                  <a:cubicBezTo>
                    <a:pt x="8" y="3"/>
                    <a:pt x="17" y="0"/>
                    <a:pt x="24" y="4"/>
                  </a:cubicBezTo>
                  <a:cubicBezTo>
                    <a:pt x="92" y="38"/>
                    <a:pt x="164" y="55"/>
                    <a:pt x="240" y="55"/>
                  </a:cubicBezTo>
                  <a:cubicBezTo>
                    <a:pt x="316" y="55"/>
                    <a:pt x="389" y="38"/>
                    <a:pt x="456" y="4"/>
                  </a:cubicBezTo>
                  <a:cubicBezTo>
                    <a:pt x="464" y="0"/>
                    <a:pt x="473" y="3"/>
                    <a:pt x="477" y="11"/>
                  </a:cubicBezTo>
                  <a:cubicBezTo>
                    <a:pt x="480" y="18"/>
                    <a:pt x="477" y="27"/>
                    <a:pt x="470" y="31"/>
                  </a:cubicBezTo>
                  <a:cubicBezTo>
                    <a:pt x="398" y="67"/>
                    <a:pt x="321" y="85"/>
                    <a:pt x="241" y="85"/>
                  </a:cubicBezTo>
                  <a:close/>
                </a:path>
              </a:pathLst>
            </a:custGeom>
            <a:gradFill>
              <a:gsLst>
                <a:gs pos="15000">
                  <a:schemeClr val="accent3"/>
                </a:gs>
                <a:gs pos="50000">
                  <a:schemeClr val="accent1"/>
                </a:gs>
                <a:gs pos="85000">
                  <a:schemeClr val="accent2"/>
                </a:gs>
              </a:gsLst>
              <a:lin ang="0" scaled="0"/>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21" name="AutoShape 3"/>
            <p:cNvSpPr>
              <a:spLocks noChangeAspect="1" noChangeArrowheads="1" noTextEdit="1"/>
            </p:cNvSpPr>
            <p:nvPr/>
          </p:nvSpPr>
          <p:spPr bwMode="auto">
            <a:xfrm>
              <a:off x="4551363" y="3157538"/>
              <a:ext cx="3089275"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21"/>
            <p:cNvSpPr>
              <a:spLocks/>
            </p:cNvSpPr>
            <p:nvPr/>
          </p:nvSpPr>
          <p:spPr bwMode="auto">
            <a:xfrm>
              <a:off x="5637213" y="3157538"/>
              <a:ext cx="182563" cy="307975"/>
            </a:xfrm>
            <a:custGeom>
              <a:avLst/>
              <a:gdLst>
                <a:gd name="T0" fmla="*/ 115 w 115"/>
                <a:gd name="T1" fmla="*/ 0 h 194"/>
                <a:gd name="T2" fmla="*/ 115 w 115"/>
                <a:gd name="T3" fmla="*/ 18 h 194"/>
                <a:gd name="T4" fmla="*/ 18 w 115"/>
                <a:gd name="T5" fmla="*/ 18 h 194"/>
                <a:gd name="T6" fmla="*/ 18 w 115"/>
                <a:gd name="T7" fmla="*/ 88 h 194"/>
                <a:gd name="T8" fmla="*/ 115 w 115"/>
                <a:gd name="T9" fmla="*/ 88 h 194"/>
                <a:gd name="T10" fmla="*/ 115 w 115"/>
                <a:gd name="T11" fmla="*/ 106 h 194"/>
                <a:gd name="T12" fmla="*/ 18 w 115"/>
                <a:gd name="T13" fmla="*/ 106 h 194"/>
                <a:gd name="T14" fmla="*/ 18 w 115"/>
                <a:gd name="T15" fmla="*/ 194 h 194"/>
                <a:gd name="T16" fmla="*/ 0 w 115"/>
                <a:gd name="T17" fmla="*/ 194 h 194"/>
                <a:gd name="T18" fmla="*/ 0 w 115"/>
                <a:gd name="T19" fmla="*/ 0 h 194"/>
                <a:gd name="T20" fmla="*/ 115 w 115"/>
                <a:gd name="T21" fmla="*/ 0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5" h="194">
                  <a:moveTo>
                    <a:pt x="115" y="0"/>
                  </a:moveTo>
                  <a:lnTo>
                    <a:pt x="115" y="18"/>
                  </a:lnTo>
                  <a:lnTo>
                    <a:pt x="18" y="18"/>
                  </a:lnTo>
                  <a:lnTo>
                    <a:pt x="18" y="88"/>
                  </a:lnTo>
                  <a:lnTo>
                    <a:pt x="115" y="88"/>
                  </a:lnTo>
                  <a:lnTo>
                    <a:pt x="115" y="106"/>
                  </a:lnTo>
                  <a:lnTo>
                    <a:pt x="18" y="106"/>
                  </a:lnTo>
                  <a:lnTo>
                    <a:pt x="18" y="194"/>
                  </a:lnTo>
                  <a:lnTo>
                    <a:pt x="0" y="194"/>
                  </a:lnTo>
                  <a:lnTo>
                    <a:pt x="0" y="0"/>
                  </a:lnTo>
                  <a:lnTo>
                    <a:pt x="115" y="0"/>
                  </a:lnTo>
                  <a:close/>
                </a:path>
              </a:pathLst>
            </a:custGeom>
            <a:solidFill>
              <a:srgbClr val="174A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22"/>
            <p:cNvSpPr>
              <a:spLocks noEditPoints="1"/>
            </p:cNvSpPr>
            <p:nvPr/>
          </p:nvSpPr>
          <p:spPr bwMode="auto">
            <a:xfrm>
              <a:off x="5842001" y="3240088"/>
              <a:ext cx="227013" cy="231775"/>
            </a:xfrm>
            <a:custGeom>
              <a:avLst/>
              <a:gdLst>
                <a:gd name="T0" fmla="*/ 53 w 105"/>
                <a:gd name="T1" fmla="*/ 0 h 106"/>
                <a:gd name="T2" fmla="*/ 105 w 105"/>
                <a:gd name="T3" fmla="*/ 53 h 106"/>
                <a:gd name="T4" fmla="*/ 53 w 105"/>
                <a:gd name="T5" fmla="*/ 106 h 106"/>
                <a:gd name="T6" fmla="*/ 0 w 105"/>
                <a:gd name="T7" fmla="*/ 53 h 106"/>
                <a:gd name="T8" fmla="*/ 53 w 105"/>
                <a:gd name="T9" fmla="*/ 0 h 106"/>
                <a:gd name="T10" fmla="*/ 53 w 105"/>
                <a:gd name="T11" fmla="*/ 12 h 106"/>
                <a:gd name="T12" fmla="*/ 12 w 105"/>
                <a:gd name="T13" fmla="*/ 53 h 106"/>
                <a:gd name="T14" fmla="*/ 53 w 105"/>
                <a:gd name="T15" fmla="*/ 94 h 106"/>
                <a:gd name="T16" fmla="*/ 93 w 105"/>
                <a:gd name="T17" fmla="*/ 53 h 106"/>
                <a:gd name="T18" fmla="*/ 53 w 105"/>
                <a:gd name="T19" fmla="*/ 12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5" h="106">
                  <a:moveTo>
                    <a:pt x="53" y="0"/>
                  </a:moveTo>
                  <a:cubicBezTo>
                    <a:pt x="83" y="0"/>
                    <a:pt x="105" y="22"/>
                    <a:pt x="105" y="53"/>
                  </a:cubicBezTo>
                  <a:cubicBezTo>
                    <a:pt x="105" y="83"/>
                    <a:pt x="83" y="106"/>
                    <a:pt x="53" y="106"/>
                  </a:cubicBezTo>
                  <a:cubicBezTo>
                    <a:pt x="22" y="106"/>
                    <a:pt x="0" y="83"/>
                    <a:pt x="0" y="53"/>
                  </a:cubicBezTo>
                  <a:cubicBezTo>
                    <a:pt x="0" y="22"/>
                    <a:pt x="22" y="0"/>
                    <a:pt x="53" y="0"/>
                  </a:cubicBezTo>
                  <a:close/>
                  <a:moveTo>
                    <a:pt x="53" y="12"/>
                  </a:moveTo>
                  <a:cubicBezTo>
                    <a:pt x="28" y="12"/>
                    <a:pt x="12" y="29"/>
                    <a:pt x="12" y="53"/>
                  </a:cubicBezTo>
                  <a:cubicBezTo>
                    <a:pt x="12" y="77"/>
                    <a:pt x="28" y="94"/>
                    <a:pt x="53" y="94"/>
                  </a:cubicBezTo>
                  <a:cubicBezTo>
                    <a:pt x="77" y="94"/>
                    <a:pt x="93" y="77"/>
                    <a:pt x="93" y="53"/>
                  </a:cubicBezTo>
                  <a:cubicBezTo>
                    <a:pt x="93" y="29"/>
                    <a:pt x="77" y="12"/>
                    <a:pt x="53" y="12"/>
                  </a:cubicBezTo>
                  <a:close/>
                </a:path>
              </a:pathLst>
            </a:custGeom>
            <a:solidFill>
              <a:srgbClr val="174A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23"/>
            <p:cNvSpPr>
              <a:spLocks/>
            </p:cNvSpPr>
            <p:nvPr/>
          </p:nvSpPr>
          <p:spPr bwMode="auto">
            <a:xfrm>
              <a:off x="6097588" y="3244851"/>
              <a:ext cx="184150" cy="227013"/>
            </a:xfrm>
            <a:custGeom>
              <a:avLst/>
              <a:gdLst>
                <a:gd name="T0" fmla="*/ 85 w 85"/>
                <a:gd name="T1" fmla="*/ 0 h 104"/>
                <a:gd name="T2" fmla="*/ 85 w 85"/>
                <a:gd name="T3" fmla="*/ 101 h 104"/>
                <a:gd name="T4" fmla="*/ 73 w 85"/>
                <a:gd name="T5" fmla="*/ 101 h 104"/>
                <a:gd name="T6" fmla="*/ 73 w 85"/>
                <a:gd name="T7" fmla="*/ 78 h 104"/>
                <a:gd name="T8" fmla="*/ 38 w 85"/>
                <a:gd name="T9" fmla="*/ 104 h 104"/>
                <a:gd name="T10" fmla="*/ 0 w 85"/>
                <a:gd name="T11" fmla="*/ 60 h 104"/>
                <a:gd name="T12" fmla="*/ 0 w 85"/>
                <a:gd name="T13" fmla="*/ 0 h 104"/>
                <a:gd name="T14" fmla="*/ 13 w 85"/>
                <a:gd name="T15" fmla="*/ 0 h 104"/>
                <a:gd name="T16" fmla="*/ 13 w 85"/>
                <a:gd name="T17" fmla="*/ 60 h 104"/>
                <a:gd name="T18" fmla="*/ 40 w 85"/>
                <a:gd name="T19" fmla="*/ 92 h 104"/>
                <a:gd name="T20" fmla="*/ 73 w 85"/>
                <a:gd name="T21" fmla="*/ 47 h 104"/>
                <a:gd name="T22" fmla="*/ 73 w 85"/>
                <a:gd name="T23" fmla="*/ 0 h 104"/>
                <a:gd name="T24" fmla="*/ 85 w 85"/>
                <a:gd name="T25"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5" h="104">
                  <a:moveTo>
                    <a:pt x="85" y="0"/>
                  </a:moveTo>
                  <a:cubicBezTo>
                    <a:pt x="85" y="101"/>
                    <a:pt x="85" y="101"/>
                    <a:pt x="85" y="101"/>
                  </a:cubicBezTo>
                  <a:cubicBezTo>
                    <a:pt x="73" y="101"/>
                    <a:pt x="73" y="101"/>
                    <a:pt x="73" y="101"/>
                  </a:cubicBezTo>
                  <a:cubicBezTo>
                    <a:pt x="73" y="78"/>
                    <a:pt x="73" y="78"/>
                    <a:pt x="73" y="78"/>
                  </a:cubicBezTo>
                  <a:cubicBezTo>
                    <a:pt x="67" y="95"/>
                    <a:pt x="55" y="104"/>
                    <a:pt x="38" y="104"/>
                  </a:cubicBezTo>
                  <a:cubicBezTo>
                    <a:pt x="10" y="104"/>
                    <a:pt x="0" y="85"/>
                    <a:pt x="0" y="60"/>
                  </a:cubicBezTo>
                  <a:cubicBezTo>
                    <a:pt x="0" y="0"/>
                    <a:pt x="0" y="0"/>
                    <a:pt x="0" y="0"/>
                  </a:cubicBezTo>
                  <a:cubicBezTo>
                    <a:pt x="13" y="0"/>
                    <a:pt x="13" y="0"/>
                    <a:pt x="13" y="0"/>
                  </a:cubicBezTo>
                  <a:cubicBezTo>
                    <a:pt x="13" y="60"/>
                    <a:pt x="13" y="60"/>
                    <a:pt x="13" y="60"/>
                  </a:cubicBezTo>
                  <a:cubicBezTo>
                    <a:pt x="13" y="79"/>
                    <a:pt x="19" y="92"/>
                    <a:pt x="40" y="92"/>
                  </a:cubicBezTo>
                  <a:cubicBezTo>
                    <a:pt x="65" y="92"/>
                    <a:pt x="73" y="70"/>
                    <a:pt x="73" y="47"/>
                  </a:cubicBezTo>
                  <a:cubicBezTo>
                    <a:pt x="73" y="0"/>
                    <a:pt x="73" y="0"/>
                    <a:pt x="73" y="0"/>
                  </a:cubicBezTo>
                  <a:lnTo>
                    <a:pt x="85" y="0"/>
                  </a:lnTo>
                  <a:close/>
                </a:path>
              </a:pathLst>
            </a:custGeom>
            <a:solidFill>
              <a:srgbClr val="174A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24"/>
            <p:cNvSpPr>
              <a:spLocks/>
            </p:cNvSpPr>
            <p:nvPr/>
          </p:nvSpPr>
          <p:spPr bwMode="auto">
            <a:xfrm>
              <a:off x="6319838" y="3240088"/>
              <a:ext cx="188913" cy="225425"/>
            </a:xfrm>
            <a:custGeom>
              <a:avLst/>
              <a:gdLst>
                <a:gd name="T0" fmla="*/ 49 w 87"/>
                <a:gd name="T1" fmla="*/ 0 h 103"/>
                <a:gd name="T2" fmla="*/ 87 w 87"/>
                <a:gd name="T3" fmla="*/ 44 h 103"/>
                <a:gd name="T4" fmla="*/ 87 w 87"/>
                <a:gd name="T5" fmla="*/ 103 h 103"/>
                <a:gd name="T6" fmla="*/ 74 w 87"/>
                <a:gd name="T7" fmla="*/ 103 h 103"/>
                <a:gd name="T8" fmla="*/ 74 w 87"/>
                <a:gd name="T9" fmla="*/ 43 h 103"/>
                <a:gd name="T10" fmla="*/ 47 w 87"/>
                <a:gd name="T11" fmla="*/ 11 h 103"/>
                <a:gd name="T12" fmla="*/ 12 w 87"/>
                <a:gd name="T13" fmla="*/ 56 h 103"/>
                <a:gd name="T14" fmla="*/ 12 w 87"/>
                <a:gd name="T15" fmla="*/ 103 h 103"/>
                <a:gd name="T16" fmla="*/ 0 w 87"/>
                <a:gd name="T17" fmla="*/ 103 h 103"/>
                <a:gd name="T18" fmla="*/ 0 w 87"/>
                <a:gd name="T19" fmla="*/ 2 h 103"/>
                <a:gd name="T20" fmla="*/ 12 w 87"/>
                <a:gd name="T21" fmla="*/ 2 h 103"/>
                <a:gd name="T22" fmla="*/ 12 w 87"/>
                <a:gd name="T23" fmla="*/ 25 h 103"/>
                <a:gd name="T24" fmla="*/ 49 w 87"/>
                <a:gd name="T25" fmla="*/ 0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7" h="103">
                  <a:moveTo>
                    <a:pt x="49" y="0"/>
                  </a:moveTo>
                  <a:cubicBezTo>
                    <a:pt x="75" y="0"/>
                    <a:pt x="87" y="18"/>
                    <a:pt x="87" y="44"/>
                  </a:cubicBezTo>
                  <a:cubicBezTo>
                    <a:pt x="87" y="103"/>
                    <a:pt x="87" y="103"/>
                    <a:pt x="87" y="103"/>
                  </a:cubicBezTo>
                  <a:cubicBezTo>
                    <a:pt x="74" y="103"/>
                    <a:pt x="74" y="103"/>
                    <a:pt x="74" y="103"/>
                  </a:cubicBezTo>
                  <a:cubicBezTo>
                    <a:pt x="74" y="43"/>
                    <a:pt x="74" y="43"/>
                    <a:pt x="74" y="43"/>
                  </a:cubicBezTo>
                  <a:cubicBezTo>
                    <a:pt x="74" y="23"/>
                    <a:pt x="64" y="11"/>
                    <a:pt x="47" y="11"/>
                  </a:cubicBezTo>
                  <a:cubicBezTo>
                    <a:pt x="20" y="11"/>
                    <a:pt x="12" y="32"/>
                    <a:pt x="12" y="56"/>
                  </a:cubicBezTo>
                  <a:cubicBezTo>
                    <a:pt x="12" y="103"/>
                    <a:pt x="12" y="103"/>
                    <a:pt x="12" y="103"/>
                  </a:cubicBezTo>
                  <a:cubicBezTo>
                    <a:pt x="0" y="103"/>
                    <a:pt x="0" y="103"/>
                    <a:pt x="0" y="103"/>
                  </a:cubicBezTo>
                  <a:cubicBezTo>
                    <a:pt x="0" y="2"/>
                    <a:pt x="0" y="2"/>
                    <a:pt x="0" y="2"/>
                  </a:cubicBezTo>
                  <a:cubicBezTo>
                    <a:pt x="12" y="2"/>
                    <a:pt x="12" y="2"/>
                    <a:pt x="12" y="2"/>
                  </a:cubicBezTo>
                  <a:cubicBezTo>
                    <a:pt x="12" y="25"/>
                    <a:pt x="12" y="25"/>
                    <a:pt x="12" y="25"/>
                  </a:cubicBezTo>
                  <a:cubicBezTo>
                    <a:pt x="18" y="10"/>
                    <a:pt x="31" y="0"/>
                    <a:pt x="49" y="0"/>
                  </a:cubicBezTo>
                  <a:close/>
                </a:path>
              </a:pathLst>
            </a:custGeom>
            <a:solidFill>
              <a:srgbClr val="174A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25"/>
            <p:cNvSpPr>
              <a:spLocks noEditPoints="1"/>
            </p:cNvSpPr>
            <p:nvPr/>
          </p:nvSpPr>
          <p:spPr bwMode="auto">
            <a:xfrm>
              <a:off x="6535738" y="3157538"/>
              <a:ext cx="217488" cy="314325"/>
            </a:xfrm>
            <a:custGeom>
              <a:avLst/>
              <a:gdLst>
                <a:gd name="T0" fmla="*/ 101 w 101"/>
                <a:gd name="T1" fmla="*/ 0 h 144"/>
                <a:gd name="T2" fmla="*/ 101 w 101"/>
                <a:gd name="T3" fmla="*/ 141 h 144"/>
                <a:gd name="T4" fmla="*/ 88 w 101"/>
                <a:gd name="T5" fmla="*/ 141 h 144"/>
                <a:gd name="T6" fmla="*/ 88 w 101"/>
                <a:gd name="T7" fmla="*/ 119 h 144"/>
                <a:gd name="T8" fmla="*/ 49 w 101"/>
                <a:gd name="T9" fmla="*/ 144 h 144"/>
                <a:gd name="T10" fmla="*/ 0 w 101"/>
                <a:gd name="T11" fmla="*/ 91 h 144"/>
                <a:gd name="T12" fmla="*/ 49 w 101"/>
                <a:gd name="T13" fmla="*/ 38 h 144"/>
                <a:gd name="T14" fmla="*/ 88 w 101"/>
                <a:gd name="T15" fmla="*/ 62 h 144"/>
                <a:gd name="T16" fmla="*/ 88 w 101"/>
                <a:gd name="T17" fmla="*/ 0 h 144"/>
                <a:gd name="T18" fmla="*/ 101 w 101"/>
                <a:gd name="T19" fmla="*/ 0 h 144"/>
                <a:gd name="T20" fmla="*/ 12 w 101"/>
                <a:gd name="T21" fmla="*/ 91 h 144"/>
                <a:gd name="T22" fmla="*/ 51 w 101"/>
                <a:gd name="T23" fmla="*/ 132 h 144"/>
                <a:gd name="T24" fmla="*/ 89 w 101"/>
                <a:gd name="T25" fmla="*/ 91 h 144"/>
                <a:gd name="T26" fmla="*/ 51 w 101"/>
                <a:gd name="T27" fmla="*/ 49 h 144"/>
                <a:gd name="T28" fmla="*/ 12 w 101"/>
                <a:gd name="T29" fmla="*/ 91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1" h="144">
                  <a:moveTo>
                    <a:pt x="101" y="0"/>
                  </a:moveTo>
                  <a:cubicBezTo>
                    <a:pt x="101" y="141"/>
                    <a:pt x="101" y="141"/>
                    <a:pt x="101" y="141"/>
                  </a:cubicBezTo>
                  <a:cubicBezTo>
                    <a:pt x="88" y="141"/>
                    <a:pt x="88" y="141"/>
                    <a:pt x="88" y="141"/>
                  </a:cubicBezTo>
                  <a:cubicBezTo>
                    <a:pt x="88" y="119"/>
                    <a:pt x="88" y="119"/>
                    <a:pt x="88" y="119"/>
                  </a:cubicBezTo>
                  <a:cubicBezTo>
                    <a:pt x="82" y="132"/>
                    <a:pt x="70" y="144"/>
                    <a:pt x="49" y="144"/>
                  </a:cubicBezTo>
                  <a:cubicBezTo>
                    <a:pt x="19" y="144"/>
                    <a:pt x="0" y="121"/>
                    <a:pt x="0" y="91"/>
                  </a:cubicBezTo>
                  <a:cubicBezTo>
                    <a:pt x="0" y="61"/>
                    <a:pt x="19" y="38"/>
                    <a:pt x="49" y="38"/>
                  </a:cubicBezTo>
                  <a:cubicBezTo>
                    <a:pt x="70" y="38"/>
                    <a:pt x="82" y="50"/>
                    <a:pt x="88" y="62"/>
                  </a:cubicBezTo>
                  <a:cubicBezTo>
                    <a:pt x="88" y="0"/>
                    <a:pt x="88" y="0"/>
                    <a:pt x="88" y="0"/>
                  </a:cubicBezTo>
                  <a:lnTo>
                    <a:pt x="101" y="0"/>
                  </a:lnTo>
                  <a:close/>
                  <a:moveTo>
                    <a:pt x="12" y="91"/>
                  </a:moveTo>
                  <a:cubicBezTo>
                    <a:pt x="12" y="114"/>
                    <a:pt x="27" y="132"/>
                    <a:pt x="51" y="132"/>
                  </a:cubicBezTo>
                  <a:cubicBezTo>
                    <a:pt x="74" y="132"/>
                    <a:pt x="89" y="115"/>
                    <a:pt x="89" y="91"/>
                  </a:cubicBezTo>
                  <a:cubicBezTo>
                    <a:pt x="89" y="66"/>
                    <a:pt x="74" y="49"/>
                    <a:pt x="51" y="49"/>
                  </a:cubicBezTo>
                  <a:cubicBezTo>
                    <a:pt x="27" y="49"/>
                    <a:pt x="12" y="67"/>
                    <a:pt x="12" y="91"/>
                  </a:cubicBezTo>
                  <a:close/>
                </a:path>
              </a:pathLst>
            </a:custGeom>
            <a:solidFill>
              <a:srgbClr val="174A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26"/>
            <p:cNvSpPr>
              <a:spLocks noEditPoints="1"/>
            </p:cNvSpPr>
            <p:nvPr/>
          </p:nvSpPr>
          <p:spPr bwMode="auto">
            <a:xfrm>
              <a:off x="6780213" y="3240088"/>
              <a:ext cx="179388" cy="228600"/>
            </a:xfrm>
            <a:custGeom>
              <a:avLst/>
              <a:gdLst>
                <a:gd name="T0" fmla="*/ 43 w 83"/>
                <a:gd name="T1" fmla="*/ 0 h 105"/>
                <a:gd name="T2" fmla="*/ 83 w 83"/>
                <a:gd name="T3" fmla="*/ 37 h 105"/>
                <a:gd name="T4" fmla="*/ 83 w 83"/>
                <a:gd name="T5" fmla="*/ 103 h 105"/>
                <a:gd name="T6" fmla="*/ 71 w 83"/>
                <a:gd name="T7" fmla="*/ 103 h 105"/>
                <a:gd name="T8" fmla="*/ 71 w 83"/>
                <a:gd name="T9" fmla="*/ 82 h 105"/>
                <a:gd name="T10" fmla="*/ 34 w 83"/>
                <a:gd name="T11" fmla="*/ 105 h 105"/>
                <a:gd name="T12" fmla="*/ 0 w 83"/>
                <a:gd name="T13" fmla="*/ 75 h 105"/>
                <a:gd name="T14" fmla="*/ 32 w 83"/>
                <a:gd name="T15" fmla="*/ 44 h 105"/>
                <a:gd name="T16" fmla="*/ 65 w 83"/>
                <a:gd name="T17" fmla="*/ 41 h 105"/>
                <a:gd name="T18" fmla="*/ 71 w 83"/>
                <a:gd name="T19" fmla="*/ 37 h 105"/>
                <a:gd name="T20" fmla="*/ 71 w 83"/>
                <a:gd name="T21" fmla="*/ 33 h 105"/>
                <a:gd name="T22" fmla="*/ 44 w 83"/>
                <a:gd name="T23" fmla="*/ 11 h 105"/>
                <a:gd name="T24" fmla="*/ 14 w 83"/>
                <a:gd name="T25" fmla="*/ 30 h 105"/>
                <a:gd name="T26" fmla="*/ 3 w 83"/>
                <a:gd name="T27" fmla="*/ 24 h 105"/>
                <a:gd name="T28" fmla="*/ 43 w 83"/>
                <a:gd name="T29" fmla="*/ 0 h 105"/>
                <a:gd name="T30" fmla="*/ 71 w 83"/>
                <a:gd name="T31" fmla="*/ 52 h 105"/>
                <a:gd name="T32" fmla="*/ 34 w 83"/>
                <a:gd name="T33" fmla="*/ 56 h 105"/>
                <a:gd name="T34" fmla="*/ 13 w 83"/>
                <a:gd name="T35" fmla="*/ 75 h 105"/>
                <a:gd name="T36" fmla="*/ 35 w 83"/>
                <a:gd name="T37" fmla="*/ 94 h 105"/>
                <a:gd name="T38" fmla="*/ 71 w 83"/>
                <a:gd name="T39" fmla="*/ 60 h 105"/>
                <a:gd name="T40" fmla="*/ 71 w 83"/>
                <a:gd name="T41" fmla="*/ 52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3" h="105">
                  <a:moveTo>
                    <a:pt x="43" y="0"/>
                  </a:moveTo>
                  <a:cubicBezTo>
                    <a:pt x="70" y="0"/>
                    <a:pt x="83" y="12"/>
                    <a:pt x="83" y="37"/>
                  </a:cubicBezTo>
                  <a:cubicBezTo>
                    <a:pt x="83" y="103"/>
                    <a:pt x="83" y="103"/>
                    <a:pt x="83" y="103"/>
                  </a:cubicBezTo>
                  <a:cubicBezTo>
                    <a:pt x="71" y="103"/>
                    <a:pt x="71" y="103"/>
                    <a:pt x="71" y="103"/>
                  </a:cubicBezTo>
                  <a:cubicBezTo>
                    <a:pt x="71" y="82"/>
                    <a:pt x="71" y="82"/>
                    <a:pt x="71" y="82"/>
                  </a:cubicBezTo>
                  <a:cubicBezTo>
                    <a:pt x="64" y="97"/>
                    <a:pt x="51" y="105"/>
                    <a:pt x="34" y="105"/>
                  </a:cubicBezTo>
                  <a:cubicBezTo>
                    <a:pt x="11" y="105"/>
                    <a:pt x="0" y="92"/>
                    <a:pt x="0" y="75"/>
                  </a:cubicBezTo>
                  <a:cubicBezTo>
                    <a:pt x="0" y="56"/>
                    <a:pt x="13" y="46"/>
                    <a:pt x="32" y="44"/>
                  </a:cubicBezTo>
                  <a:cubicBezTo>
                    <a:pt x="65" y="41"/>
                    <a:pt x="65" y="41"/>
                    <a:pt x="65" y="41"/>
                  </a:cubicBezTo>
                  <a:cubicBezTo>
                    <a:pt x="69" y="41"/>
                    <a:pt x="71" y="39"/>
                    <a:pt x="71" y="37"/>
                  </a:cubicBezTo>
                  <a:cubicBezTo>
                    <a:pt x="71" y="33"/>
                    <a:pt x="71" y="33"/>
                    <a:pt x="71" y="33"/>
                  </a:cubicBezTo>
                  <a:cubicBezTo>
                    <a:pt x="71" y="20"/>
                    <a:pt x="63" y="11"/>
                    <a:pt x="44" y="11"/>
                  </a:cubicBezTo>
                  <a:cubicBezTo>
                    <a:pt x="27" y="11"/>
                    <a:pt x="17" y="18"/>
                    <a:pt x="14" y="30"/>
                  </a:cubicBezTo>
                  <a:cubicBezTo>
                    <a:pt x="3" y="24"/>
                    <a:pt x="3" y="24"/>
                    <a:pt x="3" y="24"/>
                  </a:cubicBezTo>
                  <a:cubicBezTo>
                    <a:pt x="7" y="10"/>
                    <a:pt x="18" y="0"/>
                    <a:pt x="43" y="0"/>
                  </a:cubicBezTo>
                  <a:close/>
                  <a:moveTo>
                    <a:pt x="71" y="52"/>
                  </a:moveTo>
                  <a:cubicBezTo>
                    <a:pt x="34" y="56"/>
                    <a:pt x="34" y="56"/>
                    <a:pt x="34" y="56"/>
                  </a:cubicBezTo>
                  <a:cubicBezTo>
                    <a:pt x="18" y="57"/>
                    <a:pt x="13" y="65"/>
                    <a:pt x="13" y="75"/>
                  </a:cubicBezTo>
                  <a:cubicBezTo>
                    <a:pt x="13" y="86"/>
                    <a:pt x="20" y="94"/>
                    <a:pt x="35" y="94"/>
                  </a:cubicBezTo>
                  <a:cubicBezTo>
                    <a:pt x="58" y="94"/>
                    <a:pt x="71" y="77"/>
                    <a:pt x="71" y="60"/>
                  </a:cubicBezTo>
                  <a:lnTo>
                    <a:pt x="71" y="52"/>
                  </a:lnTo>
                  <a:close/>
                </a:path>
              </a:pathLst>
            </a:custGeom>
            <a:solidFill>
              <a:srgbClr val="174A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27"/>
            <p:cNvSpPr>
              <a:spLocks/>
            </p:cNvSpPr>
            <p:nvPr/>
          </p:nvSpPr>
          <p:spPr bwMode="auto">
            <a:xfrm>
              <a:off x="6970713" y="3186113"/>
              <a:ext cx="136525" cy="280988"/>
            </a:xfrm>
            <a:custGeom>
              <a:avLst/>
              <a:gdLst>
                <a:gd name="T0" fmla="*/ 48 w 63"/>
                <a:gd name="T1" fmla="*/ 129 h 129"/>
                <a:gd name="T2" fmla="*/ 21 w 63"/>
                <a:gd name="T3" fmla="*/ 101 h 129"/>
                <a:gd name="T4" fmla="*/ 21 w 63"/>
                <a:gd name="T5" fmla="*/ 38 h 129"/>
                <a:gd name="T6" fmla="*/ 0 w 63"/>
                <a:gd name="T7" fmla="*/ 38 h 129"/>
                <a:gd name="T8" fmla="*/ 0 w 63"/>
                <a:gd name="T9" fmla="*/ 27 h 129"/>
                <a:gd name="T10" fmla="*/ 21 w 63"/>
                <a:gd name="T11" fmla="*/ 27 h 129"/>
                <a:gd name="T12" fmla="*/ 21 w 63"/>
                <a:gd name="T13" fmla="*/ 0 h 129"/>
                <a:gd name="T14" fmla="*/ 33 w 63"/>
                <a:gd name="T15" fmla="*/ 0 h 129"/>
                <a:gd name="T16" fmla="*/ 33 w 63"/>
                <a:gd name="T17" fmla="*/ 27 h 129"/>
                <a:gd name="T18" fmla="*/ 63 w 63"/>
                <a:gd name="T19" fmla="*/ 27 h 129"/>
                <a:gd name="T20" fmla="*/ 63 w 63"/>
                <a:gd name="T21" fmla="*/ 38 h 129"/>
                <a:gd name="T22" fmla="*/ 33 w 63"/>
                <a:gd name="T23" fmla="*/ 38 h 129"/>
                <a:gd name="T24" fmla="*/ 33 w 63"/>
                <a:gd name="T25" fmla="*/ 102 h 129"/>
                <a:gd name="T26" fmla="*/ 48 w 63"/>
                <a:gd name="T27" fmla="*/ 118 h 129"/>
                <a:gd name="T28" fmla="*/ 63 w 63"/>
                <a:gd name="T29" fmla="*/ 116 h 129"/>
                <a:gd name="T30" fmla="*/ 63 w 63"/>
                <a:gd name="T31" fmla="*/ 127 h 129"/>
                <a:gd name="T32" fmla="*/ 48 w 63"/>
                <a:gd name="T33" fmla="*/ 12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3" h="129">
                  <a:moveTo>
                    <a:pt x="48" y="129"/>
                  </a:moveTo>
                  <a:cubicBezTo>
                    <a:pt x="30" y="129"/>
                    <a:pt x="21" y="122"/>
                    <a:pt x="21" y="101"/>
                  </a:cubicBezTo>
                  <a:cubicBezTo>
                    <a:pt x="21" y="38"/>
                    <a:pt x="21" y="38"/>
                    <a:pt x="21" y="38"/>
                  </a:cubicBezTo>
                  <a:cubicBezTo>
                    <a:pt x="0" y="38"/>
                    <a:pt x="0" y="38"/>
                    <a:pt x="0" y="38"/>
                  </a:cubicBezTo>
                  <a:cubicBezTo>
                    <a:pt x="0" y="27"/>
                    <a:pt x="0" y="27"/>
                    <a:pt x="0" y="27"/>
                  </a:cubicBezTo>
                  <a:cubicBezTo>
                    <a:pt x="21" y="27"/>
                    <a:pt x="21" y="27"/>
                    <a:pt x="21" y="27"/>
                  </a:cubicBezTo>
                  <a:cubicBezTo>
                    <a:pt x="21" y="0"/>
                    <a:pt x="21" y="0"/>
                    <a:pt x="21" y="0"/>
                  </a:cubicBezTo>
                  <a:cubicBezTo>
                    <a:pt x="33" y="0"/>
                    <a:pt x="33" y="0"/>
                    <a:pt x="33" y="0"/>
                  </a:cubicBezTo>
                  <a:cubicBezTo>
                    <a:pt x="33" y="27"/>
                    <a:pt x="33" y="27"/>
                    <a:pt x="33" y="27"/>
                  </a:cubicBezTo>
                  <a:cubicBezTo>
                    <a:pt x="63" y="27"/>
                    <a:pt x="63" y="27"/>
                    <a:pt x="63" y="27"/>
                  </a:cubicBezTo>
                  <a:cubicBezTo>
                    <a:pt x="63" y="38"/>
                    <a:pt x="63" y="38"/>
                    <a:pt x="63" y="38"/>
                  </a:cubicBezTo>
                  <a:cubicBezTo>
                    <a:pt x="33" y="38"/>
                    <a:pt x="33" y="38"/>
                    <a:pt x="33" y="38"/>
                  </a:cubicBezTo>
                  <a:cubicBezTo>
                    <a:pt x="33" y="102"/>
                    <a:pt x="33" y="102"/>
                    <a:pt x="33" y="102"/>
                  </a:cubicBezTo>
                  <a:cubicBezTo>
                    <a:pt x="33" y="112"/>
                    <a:pt x="37" y="118"/>
                    <a:pt x="48" y="118"/>
                  </a:cubicBezTo>
                  <a:cubicBezTo>
                    <a:pt x="54" y="118"/>
                    <a:pt x="59" y="117"/>
                    <a:pt x="63" y="116"/>
                  </a:cubicBezTo>
                  <a:cubicBezTo>
                    <a:pt x="63" y="127"/>
                    <a:pt x="63" y="127"/>
                    <a:pt x="63" y="127"/>
                  </a:cubicBezTo>
                  <a:cubicBezTo>
                    <a:pt x="58" y="128"/>
                    <a:pt x="53" y="129"/>
                    <a:pt x="48" y="129"/>
                  </a:cubicBezTo>
                  <a:close/>
                </a:path>
              </a:pathLst>
            </a:custGeom>
            <a:solidFill>
              <a:srgbClr val="174A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9" name="Freeform 28"/>
            <p:cNvSpPr>
              <a:spLocks noEditPoints="1"/>
            </p:cNvSpPr>
            <p:nvPr/>
          </p:nvSpPr>
          <p:spPr bwMode="auto">
            <a:xfrm>
              <a:off x="7135813" y="3157538"/>
              <a:ext cx="41275" cy="307975"/>
            </a:xfrm>
            <a:custGeom>
              <a:avLst/>
              <a:gdLst>
                <a:gd name="T0" fmla="*/ 9 w 19"/>
                <a:gd name="T1" fmla="*/ 0 h 141"/>
                <a:gd name="T2" fmla="*/ 19 w 19"/>
                <a:gd name="T3" fmla="*/ 10 h 141"/>
                <a:gd name="T4" fmla="*/ 9 w 19"/>
                <a:gd name="T5" fmla="*/ 20 h 141"/>
                <a:gd name="T6" fmla="*/ 0 w 19"/>
                <a:gd name="T7" fmla="*/ 10 h 141"/>
                <a:gd name="T8" fmla="*/ 9 w 19"/>
                <a:gd name="T9" fmla="*/ 0 h 141"/>
                <a:gd name="T10" fmla="*/ 16 w 19"/>
                <a:gd name="T11" fmla="*/ 40 h 141"/>
                <a:gd name="T12" fmla="*/ 16 w 19"/>
                <a:gd name="T13" fmla="*/ 141 h 141"/>
                <a:gd name="T14" fmla="*/ 3 w 19"/>
                <a:gd name="T15" fmla="*/ 141 h 141"/>
                <a:gd name="T16" fmla="*/ 3 w 19"/>
                <a:gd name="T17" fmla="*/ 40 h 141"/>
                <a:gd name="T18" fmla="*/ 16 w 19"/>
                <a:gd name="T19" fmla="*/ 40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 h="141">
                  <a:moveTo>
                    <a:pt x="9" y="0"/>
                  </a:moveTo>
                  <a:cubicBezTo>
                    <a:pt x="15" y="0"/>
                    <a:pt x="19" y="4"/>
                    <a:pt x="19" y="10"/>
                  </a:cubicBezTo>
                  <a:cubicBezTo>
                    <a:pt x="19" y="15"/>
                    <a:pt x="15" y="20"/>
                    <a:pt x="9" y="20"/>
                  </a:cubicBezTo>
                  <a:cubicBezTo>
                    <a:pt x="4" y="20"/>
                    <a:pt x="0" y="15"/>
                    <a:pt x="0" y="10"/>
                  </a:cubicBezTo>
                  <a:cubicBezTo>
                    <a:pt x="0" y="4"/>
                    <a:pt x="4" y="0"/>
                    <a:pt x="9" y="0"/>
                  </a:cubicBezTo>
                  <a:close/>
                  <a:moveTo>
                    <a:pt x="16" y="40"/>
                  </a:moveTo>
                  <a:cubicBezTo>
                    <a:pt x="16" y="141"/>
                    <a:pt x="16" y="141"/>
                    <a:pt x="16" y="141"/>
                  </a:cubicBezTo>
                  <a:cubicBezTo>
                    <a:pt x="3" y="141"/>
                    <a:pt x="3" y="141"/>
                    <a:pt x="3" y="141"/>
                  </a:cubicBezTo>
                  <a:cubicBezTo>
                    <a:pt x="3" y="40"/>
                    <a:pt x="3" y="40"/>
                    <a:pt x="3" y="40"/>
                  </a:cubicBezTo>
                  <a:lnTo>
                    <a:pt x="16" y="40"/>
                  </a:lnTo>
                  <a:close/>
                </a:path>
              </a:pathLst>
            </a:custGeom>
            <a:solidFill>
              <a:srgbClr val="174A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0" name="Freeform 29"/>
            <p:cNvSpPr>
              <a:spLocks noEditPoints="1"/>
            </p:cNvSpPr>
            <p:nvPr/>
          </p:nvSpPr>
          <p:spPr bwMode="auto">
            <a:xfrm>
              <a:off x="7197726" y="3240088"/>
              <a:ext cx="230188" cy="231775"/>
            </a:xfrm>
            <a:custGeom>
              <a:avLst/>
              <a:gdLst>
                <a:gd name="T0" fmla="*/ 53 w 106"/>
                <a:gd name="T1" fmla="*/ 0 h 106"/>
                <a:gd name="T2" fmla="*/ 106 w 106"/>
                <a:gd name="T3" fmla="*/ 53 h 106"/>
                <a:gd name="T4" fmla="*/ 53 w 106"/>
                <a:gd name="T5" fmla="*/ 106 h 106"/>
                <a:gd name="T6" fmla="*/ 0 w 106"/>
                <a:gd name="T7" fmla="*/ 53 h 106"/>
                <a:gd name="T8" fmla="*/ 53 w 106"/>
                <a:gd name="T9" fmla="*/ 0 h 106"/>
                <a:gd name="T10" fmla="*/ 53 w 106"/>
                <a:gd name="T11" fmla="*/ 12 h 106"/>
                <a:gd name="T12" fmla="*/ 13 w 106"/>
                <a:gd name="T13" fmla="*/ 53 h 106"/>
                <a:gd name="T14" fmla="*/ 53 w 106"/>
                <a:gd name="T15" fmla="*/ 94 h 106"/>
                <a:gd name="T16" fmla="*/ 93 w 106"/>
                <a:gd name="T17" fmla="*/ 53 h 106"/>
                <a:gd name="T18" fmla="*/ 53 w 106"/>
                <a:gd name="T19" fmla="*/ 12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6" h="106">
                  <a:moveTo>
                    <a:pt x="53" y="0"/>
                  </a:moveTo>
                  <a:cubicBezTo>
                    <a:pt x="83" y="0"/>
                    <a:pt x="106" y="22"/>
                    <a:pt x="106" y="53"/>
                  </a:cubicBezTo>
                  <a:cubicBezTo>
                    <a:pt x="106" y="83"/>
                    <a:pt x="83" y="106"/>
                    <a:pt x="53" y="106"/>
                  </a:cubicBezTo>
                  <a:cubicBezTo>
                    <a:pt x="22" y="106"/>
                    <a:pt x="0" y="83"/>
                    <a:pt x="0" y="53"/>
                  </a:cubicBezTo>
                  <a:cubicBezTo>
                    <a:pt x="0" y="22"/>
                    <a:pt x="22" y="0"/>
                    <a:pt x="53" y="0"/>
                  </a:cubicBezTo>
                  <a:close/>
                  <a:moveTo>
                    <a:pt x="53" y="12"/>
                  </a:moveTo>
                  <a:cubicBezTo>
                    <a:pt x="29" y="12"/>
                    <a:pt x="13" y="29"/>
                    <a:pt x="13" y="53"/>
                  </a:cubicBezTo>
                  <a:cubicBezTo>
                    <a:pt x="13" y="77"/>
                    <a:pt x="29" y="94"/>
                    <a:pt x="53" y="94"/>
                  </a:cubicBezTo>
                  <a:cubicBezTo>
                    <a:pt x="77" y="94"/>
                    <a:pt x="93" y="77"/>
                    <a:pt x="93" y="53"/>
                  </a:cubicBezTo>
                  <a:cubicBezTo>
                    <a:pt x="93" y="29"/>
                    <a:pt x="77" y="12"/>
                    <a:pt x="53" y="12"/>
                  </a:cubicBezTo>
                  <a:close/>
                </a:path>
              </a:pathLst>
            </a:custGeom>
            <a:solidFill>
              <a:srgbClr val="174A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1" name="Freeform 30"/>
            <p:cNvSpPr>
              <a:spLocks/>
            </p:cNvSpPr>
            <p:nvPr/>
          </p:nvSpPr>
          <p:spPr bwMode="auto">
            <a:xfrm>
              <a:off x="7454901" y="3240088"/>
              <a:ext cx="187325" cy="225425"/>
            </a:xfrm>
            <a:custGeom>
              <a:avLst/>
              <a:gdLst>
                <a:gd name="T0" fmla="*/ 49 w 87"/>
                <a:gd name="T1" fmla="*/ 0 h 103"/>
                <a:gd name="T2" fmla="*/ 87 w 87"/>
                <a:gd name="T3" fmla="*/ 44 h 103"/>
                <a:gd name="T4" fmla="*/ 87 w 87"/>
                <a:gd name="T5" fmla="*/ 103 h 103"/>
                <a:gd name="T6" fmla="*/ 75 w 87"/>
                <a:gd name="T7" fmla="*/ 103 h 103"/>
                <a:gd name="T8" fmla="*/ 75 w 87"/>
                <a:gd name="T9" fmla="*/ 43 h 103"/>
                <a:gd name="T10" fmla="*/ 47 w 87"/>
                <a:gd name="T11" fmla="*/ 11 h 103"/>
                <a:gd name="T12" fmla="*/ 13 w 87"/>
                <a:gd name="T13" fmla="*/ 56 h 103"/>
                <a:gd name="T14" fmla="*/ 13 w 87"/>
                <a:gd name="T15" fmla="*/ 103 h 103"/>
                <a:gd name="T16" fmla="*/ 0 w 87"/>
                <a:gd name="T17" fmla="*/ 103 h 103"/>
                <a:gd name="T18" fmla="*/ 0 w 87"/>
                <a:gd name="T19" fmla="*/ 2 h 103"/>
                <a:gd name="T20" fmla="*/ 12 w 87"/>
                <a:gd name="T21" fmla="*/ 2 h 103"/>
                <a:gd name="T22" fmla="*/ 12 w 87"/>
                <a:gd name="T23" fmla="*/ 25 h 103"/>
                <a:gd name="T24" fmla="*/ 49 w 87"/>
                <a:gd name="T25" fmla="*/ 0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7" h="103">
                  <a:moveTo>
                    <a:pt x="49" y="0"/>
                  </a:moveTo>
                  <a:cubicBezTo>
                    <a:pt x="75" y="0"/>
                    <a:pt x="87" y="18"/>
                    <a:pt x="87" y="44"/>
                  </a:cubicBezTo>
                  <a:cubicBezTo>
                    <a:pt x="87" y="103"/>
                    <a:pt x="87" y="103"/>
                    <a:pt x="87" y="103"/>
                  </a:cubicBezTo>
                  <a:cubicBezTo>
                    <a:pt x="75" y="103"/>
                    <a:pt x="75" y="103"/>
                    <a:pt x="75" y="103"/>
                  </a:cubicBezTo>
                  <a:cubicBezTo>
                    <a:pt x="75" y="43"/>
                    <a:pt x="75" y="43"/>
                    <a:pt x="75" y="43"/>
                  </a:cubicBezTo>
                  <a:cubicBezTo>
                    <a:pt x="75" y="23"/>
                    <a:pt x="64" y="11"/>
                    <a:pt x="47" y="11"/>
                  </a:cubicBezTo>
                  <a:cubicBezTo>
                    <a:pt x="21" y="11"/>
                    <a:pt x="13" y="32"/>
                    <a:pt x="13" y="56"/>
                  </a:cubicBezTo>
                  <a:cubicBezTo>
                    <a:pt x="13" y="103"/>
                    <a:pt x="13" y="103"/>
                    <a:pt x="13" y="103"/>
                  </a:cubicBezTo>
                  <a:cubicBezTo>
                    <a:pt x="0" y="103"/>
                    <a:pt x="0" y="103"/>
                    <a:pt x="0" y="103"/>
                  </a:cubicBezTo>
                  <a:cubicBezTo>
                    <a:pt x="0" y="2"/>
                    <a:pt x="0" y="2"/>
                    <a:pt x="0" y="2"/>
                  </a:cubicBezTo>
                  <a:cubicBezTo>
                    <a:pt x="12" y="2"/>
                    <a:pt x="12" y="2"/>
                    <a:pt x="12" y="2"/>
                  </a:cubicBezTo>
                  <a:cubicBezTo>
                    <a:pt x="12" y="25"/>
                    <a:pt x="12" y="25"/>
                    <a:pt x="12" y="25"/>
                  </a:cubicBezTo>
                  <a:cubicBezTo>
                    <a:pt x="19" y="10"/>
                    <a:pt x="31" y="0"/>
                    <a:pt x="49" y="0"/>
                  </a:cubicBezTo>
                  <a:close/>
                </a:path>
              </a:pathLst>
            </a:custGeom>
            <a:solidFill>
              <a:srgbClr val="174A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2" name="Freeform 31"/>
            <p:cNvSpPr>
              <a:spLocks noEditPoints="1"/>
            </p:cNvSpPr>
            <p:nvPr/>
          </p:nvSpPr>
          <p:spPr bwMode="auto">
            <a:xfrm>
              <a:off x="4675188" y="3157538"/>
              <a:ext cx="219075" cy="307975"/>
            </a:xfrm>
            <a:custGeom>
              <a:avLst/>
              <a:gdLst>
                <a:gd name="T0" fmla="*/ 52 w 101"/>
                <a:gd name="T1" fmla="*/ 0 h 141"/>
                <a:gd name="T2" fmla="*/ 101 w 101"/>
                <a:gd name="T3" fmla="*/ 48 h 141"/>
                <a:gd name="T4" fmla="*/ 52 w 101"/>
                <a:gd name="T5" fmla="*/ 97 h 141"/>
                <a:gd name="T6" fmla="*/ 23 w 101"/>
                <a:gd name="T7" fmla="*/ 97 h 141"/>
                <a:gd name="T8" fmla="*/ 23 w 101"/>
                <a:gd name="T9" fmla="*/ 141 h 141"/>
                <a:gd name="T10" fmla="*/ 0 w 101"/>
                <a:gd name="T11" fmla="*/ 141 h 141"/>
                <a:gd name="T12" fmla="*/ 0 w 101"/>
                <a:gd name="T13" fmla="*/ 0 h 141"/>
                <a:gd name="T14" fmla="*/ 52 w 101"/>
                <a:gd name="T15" fmla="*/ 0 h 141"/>
                <a:gd name="T16" fmla="*/ 52 w 101"/>
                <a:gd name="T17" fmla="*/ 23 h 141"/>
                <a:gd name="T18" fmla="*/ 23 w 101"/>
                <a:gd name="T19" fmla="*/ 23 h 141"/>
                <a:gd name="T20" fmla="*/ 23 w 101"/>
                <a:gd name="T21" fmla="*/ 74 h 141"/>
                <a:gd name="T22" fmla="*/ 52 w 101"/>
                <a:gd name="T23" fmla="*/ 74 h 141"/>
                <a:gd name="T24" fmla="*/ 78 w 101"/>
                <a:gd name="T25" fmla="*/ 48 h 141"/>
                <a:gd name="T26" fmla="*/ 52 w 101"/>
                <a:gd name="T27" fmla="*/ 23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1" h="141">
                  <a:moveTo>
                    <a:pt x="52" y="0"/>
                  </a:moveTo>
                  <a:cubicBezTo>
                    <a:pt x="81" y="0"/>
                    <a:pt x="101" y="20"/>
                    <a:pt x="101" y="48"/>
                  </a:cubicBezTo>
                  <a:cubicBezTo>
                    <a:pt x="101" y="76"/>
                    <a:pt x="81" y="97"/>
                    <a:pt x="52" y="97"/>
                  </a:cubicBezTo>
                  <a:cubicBezTo>
                    <a:pt x="23" y="97"/>
                    <a:pt x="23" y="97"/>
                    <a:pt x="23" y="97"/>
                  </a:cubicBezTo>
                  <a:cubicBezTo>
                    <a:pt x="23" y="141"/>
                    <a:pt x="23" y="141"/>
                    <a:pt x="23" y="141"/>
                  </a:cubicBezTo>
                  <a:cubicBezTo>
                    <a:pt x="0" y="141"/>
                    <a:pt x="0" y="141"/>
                    <a:pt x="0" y="141"/>
                  </a:cubicBezTo>
                  <a:cubicBezTo>
                    <a:pt x="0" y="0"/>
                    <a:pt x="0" y="0"/>
                    <a:pt x="0" y="0"/>
                  </a:cubicBezTo>
                  <a:lnTo>
                    <a:pt x="52" y="0"/>
                  </a:lnTo>
                  <a:close/>
                  <a:moveTo>
                    <a:pt x="52" y="23"/>
                  </a:moveTo>
                  <a:cubicBezTo>
                    <a:pt x="23" y="23"/>
                    <a:pt x="23" y="23"/>
                    <a:pt x="23" y="23"/>
                  </a:cubicBezTo>
                  <a:cubicBezTo>
                    <a:pt x="23" y="74"/>
                    <a:pt x="23" y="74"/>
                    <a:pt x="23" y="74"/>
                  </a:cubicBezTo>
                  <a:cubicBezTo>
                    <a:pt x="52" y="74"/>
                    <a:pt x="52" y="74"/>
                    <a:pt x="52" y="74"/>
                  </a:cubicBezTo>
                  <a:cubicBezTo>
                    <a:pt x="67" y="74"/>
                    <a:pt x="78" y="63"/>
                    <a:pt x="78" y="48"/>
                  </a:cubicBezTo>
                  <a:cubicBezTo>
                    <a:pt x="78" y="34"/>
                    <a:pt x="67" y="23"/>
                    <a:pt x="52" y="23"/>
                  </a:cubicBezTo>
                  <a:close/>
                </a:path>
              </a:pathLst>
            </a:custGeom>
            <a:solidFill>
              <a:srgbClr val="174A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3" name="Freeform 32"/>
            <p:cNvSpPr>
              <a:spLocks noEditPoints="1"/>
            </p:cNvSpPr>
            <p:nvPr/>
          </p:nvSpPr>
          <p:spPr bwMode="auto">
            <a:xfrm>
              <a:off x="4841876" y="3157538"/>
              <a:ext cx="333375" cy="307975"/>
            </a:xfrm>
            <a:custGeom>
              <a:avLst/>
              <a:gdLst>
                <a:gd name="T0" fmla="*/ 161 w 210"/>
                <a:gd name="T1" fmla="*/ 161 h 194"/>
                <a:gd name="T2" fmla="*/ 49 w 210"/>
                <a:gd name="T3" fmla="*/ 161 h 194"/>
                <a:gd name="T4" fmla="*/ 35 w 210"/>
                <a:gd name="T5" fmla="*/ 194 h 194"/>
                <a:gd name="T6" fmla="*/ 0 w 210"/>
                <a:gd name="T7" fmla="*/ 194 h 194"/>
                <a:gd name="T8" fmla="*/ 90 w 210"/>
                <a:gd name="T9" fmla="*/ 0 h 194"/>
                <a:gd name="T10" fmla="*/ 120 w 210"/>
                <a:gd name="T11" fmla="*/ 0 h 194"/>
                <a:gd name="T12" fmla="*/ 210 w 210"/>
                <a:gd name="T13" fmla="*/ 194 h 194"/>
                <a:gd name="T14" fmla="*/ 176 w 210"/>
                <a:gd name="T15" fmla="*/ 194 h 194"/>
                <a:gd name="T16" fmla="*/ 161 w 210"/>
                <a:gd name="T17" fmla="*/ 161 h 194"/>
                <a:gd name="T18" fmla="*/ 64 w 210"/>
                <a:gd name="T19" fmla="*/ 129 h 194"/>
                <a:gd name="T20" fmla="*/ 146 w 210"/>
                <a:gd name="T21" fmla="*/ 129 h 194"/>
                <a:gd name="T22" fmla="*/ 105 w 210"/>
                <a:gd name="T23" fmla="*/ 41 h 194"/>
                <a:gd name="T24" fmla="*/ 64 w 210"/>
                <a:gd name="T25" fmla="*/ 129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10" h="194">
                  <a:moveTo>
                    <a:pt x="161" y="161"/>
                  </a:moveTo>
                  <a:lnTo>
                    <a:pt x="49" y="161"/>
                  </a:lnTo>
                  <a:lnTo>
                    <a:pt x="35" y="194"/>
                  </a:lnTo>
                  <a:lnTo>
                    <a:pt x="0" y="194"/>
                  </a:lnTo>
                  <a:lnTo>
                    <a:pt x="90" y="0"/>
                  </a:lnTo>
                  <a:lnTo>
                    <a:pt x="120" y="0"/>
                  </a:lnTo>
                  <a:lnTo>
                    <a:pt x="210" y="194"/>
                  </a:lnTo>
                  <a:lnTo>
                    <a:pt x="176" y="194"/>
                  </a:lnTo>
                  <a:lnTo>
                    <a:pt x="161" y="161"/>
                  </a:lnTo>
                  <a:close/>
                  <a:moveTo>
                    <a:pt x="64" y="129"/>
                  </a:moveTo>
                  <a:lnTo>
                    <a:pt x="146" y="129"/>
                  </a:lnTo>
                  <a:lnTo>
                    <a:pt x="105" y="41"/>
                  </a:lnTo>
                  <a:lnTo>
                    <a:pt x="64" y="129"/>
                  </a:lnTo>
                  <a:close/>
                </a:path>
              </a:pathLst>
            </a:custGeom>
            <a:solidFill>
              <a:srgbClr val="174A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4" name="Freeform 33"/>
            <p:cNvSpPr>
              <a:spLocks/>
            </p:cNvSpPr>
            <p:nvPr/>
          </p:nvSpPr>
          <p:spPr bwMode="auto">
            <a:xfrm>
              <a:off x="5191126" y="3157538"/>
              <a:ext cx="277813" cy="307975"/>
            </a:xfrm>
            <a:custGeom>
              <a:avLst/>
              <a:gdLst>
                <a:gd name="T0" fmla="*/ 175 w 175"/>
                <a:gd name="T1" fmla="*/ 0 h 194"/>
                <a:gd name="T2" fmla="*/ 175 w 175"/>
                <a:gd name="T3" fmla="*/ 194 h 194"/>
                <a:gd name="T4" fmla="*/ 145 w 175"/>
                <a:gd name="T5" fmla="*/ 194 h 194"/>
                <a:gd name="T6" fmla="*/ 31 w 175"/>
                <a:gd name="T7" fmla="*/ 52 h 194"/>
                <a:gd name="T8" fmla="*/ 31 w 175"/>
                <a:gd name="T9" fmla="*/ 194 h 194"/>
                <a:gd name="T10" fmla="*/ 0 w 175"/>
                <a:gd name="T11" fmla="*/ 194 h 194"/>
                <a:gd name="T12" fmla="*/ 0 w 175"/>
                <a:gd name="T13" fmla="*/ 0 h 194"/>
                <a:gd name="T14" fmla="*/ 29 w 175"/>
                <a:gd name="T15" fmla="*/ 0 h 194"/>
                <a:gd name="T16" fmla="*/ 143 w 175"/>
                <a:gd name="T17" fmla="*/ 141 h 194"/>
                <a:gd name="T18" fmla="*/ 143 w 175"/>
                <a:gd name="T19" fmla="*/ 0 h 194"/>
                <a:gd name="T20" fmla="*/ 175 w 175"/>
                <a:gd name="T21" fmla="*/ 0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5" h="194">
                  <a:moveTo>
                    <a:pt x="175" y="0"/>
                  </a:moveTo>
                  <a:lnTo>
                    <a:pt x="175" y="194"/>
                  </a:lnTo>
                  <a:lnTo>
                    <a:pt x="145" y="194"/>
                  </a:lnTo>
                  <a:lnTo>
                    <a:pt x="31" y="52"/>
                  </a:lnTo>
                  <a:lnTo>
                    <a:pt x="31" y="194"/>
                  </a:lnTo>
                  <a:lnTo>
                    <a:pt x="0" y="194"/>
                  </a:lnTo>
                  <a:lnTo>
                    <a:pt x="0" y="0"/>
                  </a:lnTo>
                  <a:lnTo>
                    <a:pt x="29" y="0"/>
                  </a:lnTo>
                  <a:lnTo>
                    <a:pt x="143" y="141"/>
                  </a:lnTo>
                  <a:lnTo>
                    <a:pt x="143" y="0"/>
                  </a:lnTo>
                  <a:lnTo>
                    <a:pt x="175" y="0"/>
                  </a:lnTo>
                  <a:close/>
                </a:path>
              </a:pathLst>
            </a:custGeom>
            <a:solidFill>
              <a:srgbClr val="174A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35" name="Text To Outline"/>
          <p:cNvSpPr/>
          <p:nvPr userDrawn="1"/>
        </p:nvSpPr>
        <p:spPr>
          <a:xfrm>
            <a:off x="6965028" y="5996130"/>
            <a:ext cx="1702456" cy="328214"/>
          </a:xfrm>
          <a:custGeom>
            <a:avLst/>
            <a:gdLst/>
            <a:ahLst/>
            <a:cxnLst/>
            <a:rect l="l" t="t" r="r" b="b"/>
            <a:pathLst>
              <a:path w="1702456" h="328214">
                <a:moveTo>
                  <a:pt x="908909" y="216657"/>
                </a:moveTo>
                <a:cubicBezTo>
                  <a:pt x="904547" y="220334"/>
                  <a:pt x="900470" y="223724"/>
                  <a:pt x="896679" y="226830"/>
                </a:cubicBezTo>
                <a:cubicBezTo>
                  <a:pt x="892888" y="229935"/>
                  <a:pt x="889497" y="232640"/>
                  <a:pt x="886506" y="234945"/>
                </a:cubicBezTo>
                <a:cubicBezTo>
                  <a:pt x="872762" y="246346"/>
                  <a:pt x="860017" y="258862"/>
                  <a:pt x="848273" y="272492"/>
                </a:cubicBezTo>
                <a:cubicBezTo>
                  <a:pt x="836529" y="286123"/>
                  <a:pt x="828699" y="296924"/>
                  <a:pt x="824784" y="304896"/>
                </a:cubicBezTo>
                <a:cubicBezTo>
                  <a:pt x="821241" y="312212"/>
                  <a:pt x="821355" y="316669"/>
                  <a:pt x="825127" y="318270"/>
                </a:cubicBezTo>
                <a:cubicBezTo>
                  <a:pt x="828899" y="319870"/>
                  <a:pt x="834271" y="318612"/>
                  <a:pt x="841244" y="314498"/>
                </a:cubicBezTo>
                <a:cubicBezTo>
                  <a:pt x="849149" y="310659"/>
                  <a:pt x="858941" y="301191"/>
                  <a:pt x="870619" y="286094"/>
                </a:cubicBezTo>
                <a:cubicBezTo>
                  <a:pt x="882296" y="270997"/>
                  <a:pt x="892317" y="254100"/>
                  <a:pt x="900680" y="235402"/>
                </a:cubicBezTo>
                <a:cubicBezTo>
                  <a:pt x="902251" y="232221"/>
                  <a:pt x="903680" y="229097"/>
                  <a:pt x="904966" y="226029"/>
                </a:cubicBezTo>
                <a:cubicBezTo>
                  <a:pt x="906252" y="222962"/>
                  <a:pt x="907566" y="219838"/>
                  <a:pt x="908909" y="216657"/>
                </a:cubicBezTo>
                <a:close/>
                <a:moveTo>
                  <a:pt x="1040411" y="124645"/>
                </a:moveTo>
                <a:cubicBezTo>
                  <a:pt x="1039011" y="123960"/>
                  <a:pt x="1037240" y="124302"/>
                  <a:pt x="1035096" y="125674"/>
                </a:cubicBezTo>
                <a:cubicBezTo>
                  <a:pt x="1031439" y="128236"/>
                  <a:pt x="1027324" y="133285"/>
                  <a:pt x="1022752" y="140819"/>
                </a:cubicBezTo>
                <a:cubicBezTo>
                  <a:pt x="1018180" y="148353"/>
                  <a:pt x="1015894" y="155344"/>
                  <a:pt x="1015894" y="161793"/>
                </a:cubicBezTo>
                <a:cubicBezTo>
                  <a:pt x="1015913" y="163174"/>
                  <a:pt x="1016104" y="164412"/>
                  <a:pt x="1016466" y="165508"/>
                </a:cubicBezTo>
                <a:cubicBezTo>
                  <a:pt x="1016827" y="166603"/>
                  <a:pt x="1017247" y="167498"/>
                  <a:pt x="1017723" y="168194"/>
                </a:cubicBezTo>
                <a:cubicBezTo>
                  <a:pt x="1018875" y="167032"/>
                  <a:pt x="1020114" y="165698"/>
                  <a:pt x="1021438" y="164193"/>
                </a:cubicBezTo>
                <a:cubicBezTo>
                  <a:pt x="1022762" y="162688"/>
                  <a:pt x="1024114" y="161126"/>
                  <a:pt x="1025495" y="159507"/>
                </a:cubicBezTo>
                <a:cubicBezTo>
                  <a:pt x="1031096" y="152839"/>
                  <a:pt x="1035096" y="147315"/>
                  <a:pt x="1037497" y="142933"/>
                </a:cubicBezTo>
                <a:cubicBezTo>
                  <a:pt x="1039897" y="138552"/>
                  <a:pt x="1041383" y="134170"/>
                  <a:pt x="1041954" y="129789"/>
                </a:cubicBezTo>
                <a:cubicBezTo>
                  <a:pt x="1042326" y="127046"/>
                  <a:pt x="1041812" y="125331"/>
                  <a:pt x="1040411" y="124645"/>
                </a:cubicBezTo>
                <a:close/>
                <a:moveTo>
                  <a:pt x="1521390" y="124531"/>
                </a:moveTo>
                <a:cubicBezTo>
                  <a:pt x="1519828" y="124836"/>
                  <a:pt x="1517852" y="125684"/>
                  <a:pt x="1515461" y="127074"/>
                </a:cubicBezTo>
                <a:cubicBezTo>
                  <a:pt x="1510680" y="129856"/>
                  <a:pt x="1506184" y="133208"/>
                  <a:pt x="1501974" y="137133"/>
                </a:cubicBezTo>
                <a:cubicBezTo>
                  <a:pt x="1499850" y="139028"/>
                  <a:pt x="1498268" y="140724"/>
                  <a:pt x="1497230" y="142219"/>
                </a:cubicBezTo>
                <a:cubicBezTo>
                  <a:pt x="1496192" y="143714"/>
                  <a:pt x="1494725" y="145981"/>
                  <a:pt x="1492830" y="149020"/>
                </a:cubicBezTo>
                <a:cubicBezTo>
                  <a:pt x="1494306" y="151077"/>
                  <a:pt x="1496611" y="151992"/>
                  <a:pt x="1499745" y="151763"/>
                </a:cubicBezTo>
                <a:cubicBezTo>
                  <a:pt x="1502879" y="151534"/>
                  <a:pt x="1506212" y="150163"/>
                  <a:pt x="1509746" y="147648"/>
                </a:cubicBezTo>
                <a:cubicBezTo>
                  <a:pt x="1514575" y="144229"/>
                  <a:pt x="1518633" y="140324"/>
                  <a:pt x="1521919" y="135932"/>
                </a:cubicBezTo>
                <a:cubicBezTo>
                  <a:pt x="1525205" y="131541"/>
                  <a:pt x="1526177" y="127979"/>
                  <a:pt x="1524834" y="125245"/>
                </a:cubicBezTo>
                <a:cubicBezTo>
                  <a:pt x="1524100" y="124464"/>
                  <a:pt x="1522952" y="124226"/>
                  <a:pt x="1521390" y="124531"/>
                </a:cubicBezTo>
                <a:close/>
                <a:moveTo>
                  <a:pt x="1435665" y="124531"/>
                </a:moveTo>
                <a:cubicBezTo>
                  <a:pt x="1434103" y="124836"/>
                  <a:pt x="1432127" y="125684"/>
                  <a:pt x="1429736" y="127074"/>
                </a:cubicBezTo>
                <a:cubicBezTo>
                  <a:pt x="1424955" y="129856"/>
                  <a:pt x="1420459" y="133208"/>
                  <a:pt x="1416249" y="137133"/>
                </a:cubicBezTo>
                <a:cubicBezTo>
                  <a:pt x="1414125" y="139028"/>
                  <a:pt x="1412543" y="140724"/>
                  <a:pt x="1411505" y="142219"/>
                </a:cubicBezTo>
                <a:cubicBezTo>
                  <a:pt x="1410467" y="143714"/>
                  <a:pt x="1409000" y="145981"/>
                  <a:pt x="1407105" y="149020"/>
                </a:cubicBezTo>
                <a:cubicBezTo>
                  <a:pt x="1408581" y="151077"/>
                  <a:pt x="1410886" y="151992"/>
                  <a:pt x="1414020" y="151763"/>
                </a:cubicBezTo>
                <a:cubicBezTo>
                  <a:pt x="1417154" y="151534"/>
                  <a:pt x="1420487" y="150163"/>
                  <a:pt x="1424021" y="147648"/>
                </a:cubicBezTo>
                <a:cubicBezTo>
                  <a:pt x="1428850" y="144229"/>
                  <a:pt x="1432908" y="140324"/>
                  <a:pt x="1436194" y="135932"/>
                </a:cubicBezTo>
                <a:cubicBezTo>
                  <a:pt x="1439480" y="131541"/>
                  <a:pt x="1440452" y="127979"/>
                  <a:pt x="1439109" y="125245"/>
                </a:cubicBezTo>
                <a:cubicBezTo>
                  <a:pt x="1438375" y="124464"/>
                  <a:pt x="1437227" y="124226"/>
                  <a:pt x="1435665" y="124531"/>
                </a:cubicBezTo>
                <a:close/>
                <a:moveTo>
                  <a:pt x="568891" y="124531"/>
                </a:moveTo>
                <a:cubicBezTo>
                  <a:pt x="567328" y="124836"/>
                  <a:pt x="565352" y="125684"/>
                  <a:pt x="562961" y="127074"/>
                </a:cubicBezTo>
                <a:cubicBezTo>
                  <a:pt x="558180" y="129856"/>
                  <a:pt x="553684" y="133208"/>
                  <a:pt x="549474" y="137133"/>
                </a:cubicBezTo>
                <a:cubicBezTo>
                  <a:pt x="547350" y="139028"/>
                  <a:pt x="545769" y="140724"/>
                  <a:pt x="544730" y="142219"/>
                </a:cubicBezTo>
                <a:cubicBezTo>
                  <a:pt x="543692" y="143714"/>
                  <a:pt x="542225" y="145981"/>
                  <a:pt x="540330" y="149020"/>
                </a:cubicBezTo>
                <a:cubicBezTo>
                  <a:pt x="541806" y="151077"/>
                  <a:pt x="544111" y="151992"/>
                  <a:pt x="547245" y="151763"/>
                </a:cubicBezTo>
                <a:cubicBezTo>
                  <a:pt x="550379" y="151534"/>
                  <a:pt x="553712" y="150163"/>
                  <a:pt x="557246" y="147648"/>
                </a:cubicBezTo>
                <a:cubicBezTo>
                  <a:pt x="562075" y="144229"/>
                  <a:pt x="566133" y="140324"/>
                  <a:pt x="569419" y="135932"/>
                </a:cubicBezTo>
                <a:cubicBezTo>
                  <a:pt x="572705" y="131541"/>
                  <a:pt x="573677" y="127979"/>
                  <a:pt x="572334" y="125245"/>
                </a:cubicBezTo>
                <a:cubicBezTo>
                  <a:pt x="571600" y="124464"/>
                  <a:pt x="570453" y="124226"/>
                  <a:pt x="568891" y="124531"/>
                </a:cubicBezTo>
                <a:close/>
                <a:moveTo>
                  <a:pt x="283141" y="124531"/>
                </a:moveTo>
                <a:cubicBezTo>
                  <a:pt x="281578" y="124836"/>
                  <a:pt x="279602" y="125684"/>
                  <a:pt x="277211" y="127074"/>
                </a:cubicBezTo>
                <a:cubicBezTo>
                  <a:pt x="272430" y="129856"/>
                  <a:pt x="267934" y="133208"/>
                  <a:pt x="263724" y="137133"/>
                </a:cubicBezTo>
                <a:cubicBezTo>
                  <a:pt x="261600" y="139028"/>
                  <a:pt x="260019" y="140724"/>
                  <a:pt x="258980" y="142219"/>
                </a:cubicBezTo>
                <a:cubicBezTo>
                  <a:pt x="257942" y="143714"/>
                  <a:pt x="256475" y="145981"/>
                  <a:pt x="254580" y="149020"/>
                </a:cubicBezTo>
                <a:cubicBezTo>
                  <a:pt x="256056" y="151077"/>
                  <a:pt x="258361" y="151992"/>
                  <a:pt x="261495" y="151763"/>
                </a:cubicBezTo>
                <a:cubicBezTo>
                  <a:pt x="264629" y="151534"/>
                  <a:pt x="267962" y="150163"/>
                  <a:pt x="271496" y="147648"/>
                </a:cubicBezTo>
                <a:cubicBezTo>
                  <a:pt x="276325" y="144229"/>
                  <a:pt x="280383" y="140324"/>
                  <a:pt x="283669" y="135932"/>
                </a:cubicBezTo>
                <a:cubicBezTo>
                  <a:pt x="286955" y="131541"/>
                  <a:pt x="287927" y="127979"/>
                  <a:pt x="286584" y="125245"/>
                </a:cubicBezTo>
                <a:cubicBezTo>
                  <a:pt x="285850" y="124464"/>
                  <a:pt x="284703" y="124226"/>
                  <a:pt x="283141" y="124531"/>
                </a:cubicBezTo>
                <a:close/>
                <a:moveTo>
                  <a:pt x="1043476" y="114787"/>
                </a:moveTo>
                <a:cubicBezTo>
                  <a:pt x="1045753" y="115149"/>
                  <a:pt x="1047665" y="115997"/>
                  <a:pt x="1049213" y="117330"/>
                </a:cubicBezTo>
                <a:cubicBezTo>
                  <a:pt x="1052308" y="119997"/>
                  <a:pt x="1053546" y="123693"/>
                  <a:pt x="1052927" y="128417"/>
                </a:cubicBezTo>
                <a:cubicBezTo>
                  <a:pt x="1052384" y="134056"/>
                  <a:pt x="1049927" y="140724"/>
                  <a:pt x="1045555" y="148420"/>
                </a:cubicBezTo>
                <a:cubicBezTo>
                  <a:pt x="1041183" y="156116"/>
                  <a:pt x="1035411" y="163926"/>
                  <a:pt x="1028238" y="171851"/>
                </a:cubicBezTo>
                <a:cubicBezTo>
                  <a:pt x="1030048" y="171842"/>
                  <a:pt x="1031915" y="171632"/>
                  <a:pt x="1033839" y="171223"/>
                </a:cubicBezTo>
                <a:cubicBezTo>
                  <a:pt x="1035763" y="170813"/>
                  <a:pt x="1037859" y="170261"/>
                  <a:pt x="1040126" y="169565"/>
                </a:cubicBezTo>
                <a:cubicBezTo>
                  <a:pt x="1047288" y="167403"/>
                  <a:pt x="1054337" y="164184"/>
                  <a:pt x="1061271" y="159907"/>
                </a:cubicBezTo>
                <a:cubicBezTo>
                  <a:pt x="1068205" y="155630"/>
                  <a:pt x="1073196" y="152296"/>
                  <a:pt x="1076244" y="149906"/>
                </a:cubicBezTo>
                <a:lnTo>
                  <a:pt x="1078888" y="149485"/>
                </a:lnTo>
                <a:lnTo>
                  <a:pt x="1082400" y="141214"/>
                </a:lnTo>
                <a:cubicBezTo>
                  <a:pt x="1085919" y="134638"/>
                  <a:pt x="1088769" y="130077"/>
                  <a:pt x="1090951" y="127531"/>
                </a:cubicBezTo>
                <a:cubicBezTo>
                  <a:pt x="1095104" y="124083"/>
                  <a:pt x="1099028" y="123093"/>
                  <a:pt x="1102724" y="124560"/>
                </a:cubicBezTo>
                <a:cubicBezTo>
                  <a:pt x="1106420" y="126026"/>
                  <a:pt x="1106915" y="128693"/>
                  <a:pt x="1104210" y="132561"/>
                </a:cubicBezTo>
                <a:cubicBezTo>
                  <a:pt x="1100089" y="137034"/>
                  <a:pt x="1095681" y="143581"/>
                  <a:pt x="1090985" y="152203"/>
                </a:cubicBezTo>
                <a:cubicBezTo>
                  <a:pt x="1086289" y="160825"/>
                  <a:pt x="1083167" y="168456"/>
                  <a:pt x="1081621" y="175097"/>
                </a:cubicBezTo>
                <a:cubicBezTo>
                  <a:pt x="1080074" y="181738"/>
                  <a:pt x="1081965" y="184323"/>
                  <a:pt x="1087293" y="182853"/>
                </a:cubicBezTo>
                <a:cubicBezTo>
                  <a:pt x="1093463" y="180516"/>
                  <a:pt x="1100936" y="175893"/>
                  <a:pt x="1109713" y="168984"/>
                </a:cubicBezTo>
                <a:cubicBezTo>
                  <a:pt x="1118490" y="162075"/>
                  <a:pt x="1126302" y="155014"/>
                  <a:pt x="1133149" y="147801"/>
                </a:cubicBezTo>
                <a:cubicBezTo>
                  <a:pt x="1139996" y="140587"/>
                  <a:pt x="1143608" y="135355"/>
                  <a:pt x="1143986" y="132103"/>
                </a:cubicBezTo>
                <a:cubicBezTo>
                  <a:pt x="1144672" y="129084"/>
                  <a:pt x="1147072" y="127922"/>
                  <a:pt x="1151187" y="128617"/>
                </a:cubicBezTo>
                <a:cubicBezTo>
                  <a:pt x="1155302" y="129313"/>
                  <a:pt x="1157016" y="132151"/>
                  <a:pt x="1156330" y="137133"/>
                </a:cubicBezTo>
                <a:cubicBezTo>
                  <a:pt x="1155588" y="140432"/>
                  <a:pt x="1153822" y="145670"/>
                  <a:pt x="1151030" y="152847"/>
                </a:cubicBezTo>
                <a:cubicBezTo>
                  <a:pt x="1148239" y="160024"/>
                  <a:pt x="1146134" y="166718"/>
                  <a:pt x="1144714" y="172930"/>
                </a:cubicBezTo>
                <a:cubicBezTo>
                  <a:pt x="1143295" y="179141"/>
                  <a:pt x="1144271" y="182449"/>
                  <a:pt x="1147644" y="182853"/>
                </a:cubicBezTo>
                <a:cubicBezTo>
                  <a:pt x="1153425" y="182643"/>
                  <a:pt x="1160493" y="179747"/>
                  <a:pt x="1168846" y="174166"/>
                </a:cubicBezTo>
                <a:cubicBezTo>
                  <a:pt x="1177200" y="168584"/>
                  <a:pt x="1185068" y="161574"/>
                  <a:pt x="1192449" y="153135"/>
                </a:cubicBezTo>
                <a:cubicBezTo>
                  <a:pt x="1196107" y="149382"/>
                  <a:pt x="1198964" y="147972"/>
                  <a:pt x="1201022" y="148906"/>
                </a:cubicBezTo>
                <a:cubicBezTo>
                  <a:pt x="1203079" y="149839"/>
                  <a:pt x="1202965" y="152315"/>
                  <a:pt x="1200679" y="156335"/>
                </a:cubicBezTo>
                <a:cubicBezTo>
                  <a:pt x="1195897" y="162964"/>
                  <a:pt x="1188887" y="169937"/>
                  <a:pt x="1179648" y="177252"/>
                </a:cubicBezTo>
                <a:cubicBezTo>
                  <a:pt x="1170409" y="184567"/>
                  <a:pt x="1161569" y="189482"/>
                  <a:pt x="1153130" y="191997"/>
                </a:cubicBezTo>
                <a:cubicBezTo>
                  <a:pt x="1147577" y="194102"/>
                  <a:pt x="1143481" y="194578"/>
                  <a:pt x="1140843" y="193425"/>
                </a:cubicBezTo>
                <a:cubicBezTo>
                  <a:pt x="1138204" y="192273"/>
                  <a:pt x="1136052" y="189206"/>
                  <a:pt x="1134385" y="184224"/>
                </a:cubicBezTo>
                <a:cubicBezTo>
                  <a:pt x="1132937" y="179538"/>
                  <a:pt x="1133090" y="174166"/>
                  <a:pt x="1134842" y="168108"/>
                </a:cubicBezTo>
                <a:cubicBezTo>
                  <a:pt x="1136595" y="162050"/>
                  <a:pt x="1137662" y="158735"/>
                  <a:pt x="1138042" y="158164"/>
                </a:cubicBezTo>
                <a:cubicBezTo>
                  <a:pt x="1137681" y="158888"/>
                  <a:pt x="1133261" y="163155"/>
                  <a:pt x="1124784" y="170965"/>
                </a:cubicBezTo>
                <a:cubicBezTo>
                  <a:pt x="1116306" y="178776"/>
                  <a:pt x="1105943" y="185786"/>
                  <a:pt x="1093694" y="191997"/>
                </a:cubicBezTo>
                <a:cubicBezTo>
                  <a:pt x="1089189" y="194102"/>
                  <a:pt x="1084826" y="194349"/>
                  <a:pt x="1080607" y="192740"/>
                </a:cubicBezTo>
                <a:cubicBezTo>
                  <a:pt x="1076387" y="191130"/>
                  <a:pt x="1073282" y="187377"/>
                  <a:pt x="1071291" y="181481"/>
                </a:cubicBezTo>
                <a:cubicBezTo>
                  <a:pt x="1070273" y="176192"/>
                  <a:pt x="1070989" y="169803"/>
                  <a:pt x="1073442" y="162313"/>
                </a:cubicBezTo>
                <a:lnTo>
                  <a:pt x="1073525" y="162117"/>
                </a:lnTo>
                <a:lnTo>
                  <a:pt x="1062586" y="169222"/>
                </a:lnTo>
                <a:cubicBezTo>
                  <a:pt x="1053775" y="174042"/>
                  <a:pt x="1043850" y="177662"/>
                  <a:pt x="1032810" y="180081"/>
                </a:cubicBezTo>
                <a:cubicBezTo>
                  <a:pt x="1030486" y="180576"/>
                  <a:pt x="1028162" y="180957"/>
                  <a:pt x="1025838" y="181224"/>
                </a:cubicBezTo>
                <a:cubicBezTo>
                  <a:pt x="1023514" y="181491"/>
                  <a:pt x="1021419" y="181414"/>
                  <a:pt x="1019552" y="180995"/>
                </a:cubicBezTo>
                <a:cubicBezTo>
                  <a:pt x="1016304" y="184005"/>
                  <a:pt x="1012856" y="186901"/>
                  <a:pt x="1009207" y="189682"/>
                </a:cubicBezTo>
                <a:cubicBezTo>
                  <a:pt x="1005559" y="192463"/>
                  <a:pt x="1001997" y="194902"/>
                  <a:pt x="998520" y="196997"/>
                </a:cubicBezTo>
                <a:cubicBezTo>
                  <a:pt x="992043" y="200121"/>
                  <a:pt x="986709" y="201645"/>
                  <a:pt x="982518" y="201569"/>
                </a:cubicBezTo>
                <a:cubicBezTo>
                  <a:pt x="978213" y="201560"/>
                  <a:pt x="974822" y="200093"/>
                  <a:pt x="972346" y="197169"/>
                </a:cubicBezTo>
                <a:cubicBezTo>
                  <a:pt x="969869" y="194245"/>
                  <a:pt x="968079" y="189920"/>
                  <a:pt x="966974" y="184196"/>
                </a:cubicBezTo>
                <a:lnTo>
                  <a:pt x="969717" y="165272"/>
                </a:lnTo>
                <a:lnTo>
                  <a:pt x="959544" y="174309"/>
                </a:lnTo>
                <a:cubicBezTo>
                  <a:pt x="949657" y="182624"/>
                  <a:pt x="937656" y="192625"/>
                  <a:pt x="923540" y="204312"/>
                </a:cubicBezTo>
                <a:cubicBezTo>
                  <a:pt x="922835" y="206370"/>
                  <a:pt x="922073" y="208427"/>
                  <a:pt x="921254" y="210485"/>
                </a:cubicBezTo>
                <a:cubicBezTo>
                  <a:pt x="920434" y="212542"/>
                  <a:pt x="919672" y="214599"/>
                  <a:pt x="918968" y="216657"/>
                </a:cubicBezTo>
                <a:cubicBezTo>
                  <a:pt x="908452" y="243041"/>
                  <a:pt x="897022" y="265025"/>
                  <a:pt x="884678" y="282608"/>
                </a:cubicBezTo>
                <a:cubicBezTo>
                  <a:pt x="872333" y="300191"/>
                  <a:pt x="860446" y="312802"/>
                  <a:pt x="849016" y="320441"/>
                </a:cubicBezTo>
                <a:cubicBezTo>
                  <a:pt x="845082" y="322965"/>
                  <a:pt x="841177" y="324889"/>
                  <a:pt x="837300" y="326213"/>
                </a:cubicBezTo>
                <a:cubicBezTo>
                  <a:pt x="833424" y="327537"/>
                  <a:pt x="829861" y="328204"/>
                  <a:pt x="826613" y="328214"/>
                </a:cubicBezTo>
                <a:cubicBezTo>
                  <a:pt x="821679" y="328214"/>
                  <a:pt x="817946" y="326728"/>
                  <a:pt x="815412" y="323756"/>
                </a:cubicBezTo>
                <a:cubicBezTo>
                  <a:pt x="812878" y="320784"/>
                  <a:pt x="812345" y="316326"/>
                  <a:pt x="813812" y="310383"/>
                </a:cubicBezTo>
                <a:cubicBezTo>
                  <a:pt x="816460" y="299162"/>
                  <a:pt x="823851" y="286170"/>
                  <a:pt x="835986" y="271407"/>
                </a:cubicBezTo>
                <a:cubicBezTo>
                  <a:pt x="848121" y="256643"/>
                  <a:pt x="861456" y="242965"/>
                  <a:pt x="875991" y="230373"/>
                </a:cubicBezTo>
                <a:cubicBezTo>
                  <a:pt x="881306" y="226201"/>
                  <a:pt x="887364" y="221400"/>
                  <a:pt x="894165" y="215971"/>
                </a:cubicBezTo>
                <a:cubicBezTo>
                  <a:pt x="900965" y="210542"/>
                  <a:pt x="908166" y="204827"/>
                  <a:pt x="915767" y="198826"/>
                </a:cubicBezTo>
                <a:cubicBezTo>
                  <a:pt x="921520" y="181776"/>
                  <a:pt x="925216" y="168556"/>
                  <a:pt x="926854" y="159164"/>
                </a:cubicBezTo>
                <a:cubicBezTo>
                  <a:pt x="928493" y="149772"/>
                  <a:pt x="929216" y="145010"/>
                  <a:pt x="929026" y="144876"/>
                </a:cubicBezTo>
                <a:cubicBezTo>
                  <a:pt x="928761" y="145328"/>
                  <a:pt x="925786" y="148997"/>
                  <a:pt x="920102" y="155883"/>
                </a:cubicBezTo>
                <a:cubicBezTo>
                  <a:pt x="914418" y="162769"/>
                  <a:pt x="907617" y="170164"/>
                  <a:pt x="899698" y="178066"/>
                </a:cubicBezTo>
                <a:cubicBezTo>
                  <a:pt x="891778" y="185968"/>
                  <a:pt x="884333" y="191669"/>
                  <a:pt x="877362" y="195168"/>
                </a:cubicBezTo>
                <a:cubicBezTo>
                  <a:pt x="868628" y="198721"/>
                  <a:pt x="861522" y="198474"/>
                  <a:pt x="856046" y="194426"/>
                </a:cubicBezTo>
                <a:cubicBezTo>
                  <a:pt x="850569" y="190377"/>
                  <a:pt x="848378" y="184529"/>
                  <a:pt x="849473" y="176880"/>
                </a:cubicBezTo>
                <a:cubicBezTo>
                  <a:pt x="850435" y="168556"/>
                  <a:pt x="853197" y="159716"/>
                  <a:pt x="857760" y="150363"/>
                </a:cubicBezTo>
                <a:cubicBezTo>
                  <a:pt x="862322" y="141009"/>
                  <a:pt x="867028" y="133085"/>
                  <a:pt x="871876" y="126588"/>
                </a:cubicBezTo>
                <a:cubicBezTo>
                  <a:pt x="873349" y="124305"/>
                  <a:pt x="875737" y="122877"/>
                  <a:pt x="879039" y="122304"/>
                </a:cubicBezTo>
                <a:cubicBezTo>
                  <a:pt x="882341" y="121731"/>
                  <a:pt x="885033" y="121997"/>
                  <a:pt x="887116" y="123100"/>
                </a:cubicBezTo>
                <a:cubicBezTo>
                  <a:pt x="889199" y="124204"/>
                  <a:pt x="889148" y="126128"/>
                  <a:pt x="886964" y="128874"/>
                </a:cubicBezTo>
                <a:cubicBezTo>
                  <a:pt x="878839" y="138209"/>
                  <a:pt x="872343" y="147201"/>
                  <a:pt x="867475" y="155849"/>
                </a:cubicBezTo>
                <a:cubicBezTo>
                  <a:pt x="862608" y="164498"/>
                  <a:pt x="860113" y="171661"/>
                  <a:pt x="859989" y="177338"/>
                </a:cubicBezTo>
                <a:cubicBezTo>
                  <a:pt x="859970" y="181700"/>
                  <a:pt x="861036" y="184520"/>
                  <a:pt x="863189" y="185796"/>
                </a:cubicBezTo>
                <a:cubicBezTo>
                  <a:pt x="865342" y="187072"/>
                  <a:pt x="868695" y="186691"/>
                  <a:pt x="873248" y="184653"/>
                </a:cubicBezTo>
                <a:cubicBezTo>
                  <a:pt x="879507" y="181701"/>
                  <a:pt x="886901" y="176175"/>
                  <a:pt x="895430" y="168075"/>
                </a:cubicBezTo>
                <a:cubicBezTo>
                  <a:pt x="903959" y="159975"/>
                  <a:pt x="911726" y="151469"/>
                  <a:pt x="918731" y="142557"/>
                </a:cubicBezTo>
                <a:cubicBezTo>
                  <a:pt x="925735" y="133644"/>
                  <a:pt x="930082" y="126493"/>
                  <a:pt x="931769" y="121102"/>
                </a:cubicBezTo>
                <a:cubicBezTo>
                  <a:pt x="933350" y="118511"/>
                  <a:pt x="935789" y="118206"/>
                  <a:pt x="939084" y="120188"/>
                </a:cubicBezTo>
                <a:cubicBezTo>
                  <a:pt x="942380" y="122169"/>
                  <a:pt x="943904" y="125522"/>
                  <a:pt x="943656" y="130246"/>
                </a:cubicBezTo>
                <a:cubicBezTo>
                  <a:pt x="943018" y="134456"/>
                  <a:pt x="941551" y="141466"/>
                  <a:pt x="939256" y="151277"/>
                </a:cubicBezTo>
                <a:cubicBezTo>
                  <a:pt x="936960" y="161088"/>
                  <a:pt x="933550" y="173128"/>
                  <a:pt x="929026" y="187396"/>
                </a:cubicBezTo>
                <a:cubicBezTo>
                  <a:pt x="939180" y="179214"/>
                  <a:pt x="947676" y="172489"/>
                  <a:pt x="954515" y="167222"/>
                </a:cubicBezTo>
                <a:cubicBezTo>
                  <a:pt x="961354" y="161955"/>
                  <a:pt x="967336" y="156487"/>
                  <a:pt x="972460" y="150820"/>
                </a:cubicBezTo>
                <a:lnTo>
                  <a:pt x="972785" y="150573"/>
                </a:lnTo>
                <a:lnTo>
                  <a:pt x="979254" y="138226"/>
                </a:lnTo>
                <a:cubicBezTo>
                  <a:pt x="982235" y="134120"/>
                  <a:pt x="985609" y="130851"/>
                  <a:pt x="989376" y="128417"/>
                </a:cubicBezTo>
                <a:cubicBezTo>
                  <a:pt x="995958" y="126331"/>
                  <a:pt x="1000282" y="126503"/>
                  <a:pt x="1002349" y="128932"/>
                </a:cubicBezTo>
                <a:cubicBezTo>
                  <a:pt x="1004416" y="131361"/>
                  <a:pt x="1004512" y="133475"/>
                  <a:pt x="1002635" y="135275"/>
                </a:cubicBezTo>
                <a:cubicBezTo>
                  <a:pt x="999759" y="136113"/>
                  <a:pt x="996711" y="137866"/>
                  <a:pt x="993491" y="140533"/>
                </a:cubicBezTo>
                <a:cubicBezTo>
                  <a:pt x="990272" y="143200"/>
                  <a:pt x="987681" y="145867"/>
                  <a:pt x="985719" y="148534"/>
                </a:cubicBezTo>
                <a:cubicBezTo>
                  <a:pt x="982633" y="153220"/>
                  <a:pt x="980118" y="158935"/>
                  <a:pt x="978175" y="165679"/>
                </a:cubicBezTo>
                <a:cubicBezTo>
                  <a:pt x="976232" y="172423"/>
                  <a:pt x="975546" y="178138"/>
                  <a:pt x="976118" y="182824"/>
                </a:cubicBezTo>
                <a:cubicBezTo>
                  <a:pt x="976680" y="186882"/>
                  <a:pt x="978185" y="189625"/>
                  <a:pt x="980632" y="191054"/>
                </a:cubicBezTo>
                <a:cubicBezTo>
                  <a:pt x="983080" y="192482"/>
                  <a:pt x="987214" y="191568"/>
                  <a:pt x="993034" y="188310"/>
                </a:cubicBezTo>
                <a:cubicBezTo>
                  <a:pt x="995568" y="186901"/>
                  <a:pt x="998273" y="185034"/>
                  <a:pt x="1001149" y="182710"/>
                </a:cubicBezTo>
                <a:cubicBezTo>
                  <a:pt x="1004026" y="180386"/>
                  <a:pt x="1006960" y="177833"/>
                  <a:pt x="1009950" y="175052"/>
                </a:cubicBezTo>
                <a:cubicBezTo>
                  <a:pt x="1008788" y="173471"/>
                  <a:pt x="1007912" y="171489"/>
                  <a:pt x="1007321" y="169108"/>
                </a:cubicBezTo>
                <a:cubicBezTo>
                  <a:pt x="1006731" y="166727"/>
                  <a:pt x="1006540" y="163831"/>
                  <a:pt x="1006750" y="160421"/>
                </a:cubicBezTo>
                <a:cubicBezTo>
                  <a:pt x="1007436" y="150591"/>
                  <a:pt x="1010522" y="141219"/>
                  <a:pt x="1016008" y="132303"/>
                </a:cubicBezTo>
                <a:cubicBezTo>
                  <a:pt x="1021495" y="123388"/>
                  <a:pt x="1028010" y="117673"/>
                  <a:pt x="1035554" y="115158"/>
                </a:cubicBezTo>
                <a:cubicBezTo>
                  <a:pt x="1038559" y="114549"/>
                  <a:pt x="1041199" y="114425"/>
                  <a:pt x="1043476" y="114787"/>
                </a:cubicBezTo>
                <a:close/>
                <a:moveTo>
                  <a:pt x="185214" y="26533"/>
                </a:moveTo>
                <a:cubicBezTo>
                  <a:pt x="186948" y="26438"/>
                  <a:pt x="188238" y="27300"/>
                  <a:pt x="189086" y="29119"/>
                </a:cubicBezTo>
                <a:cubicBezTo>
                  <a:pt x="190781" y="32758"/>
                  <a:pt x="190819" y="36911"/>
                  <a:pt x="189200" y="41578"/>
                </a:cubicBezTo>
                <a:cubicBezTo>
                  <a:pt x="187857" y="45027"/>
                  <a:pt x="184194" y="53572"/>
                  <a:pt x="178210" y="67215"/>
                </a:cubicBezTo>
                <a:cubicBezTo>
                  <a:pt x="172227" y="80858"/>
                  <a:pt x="165584" y="95364"/>
                  <a:pt x="158280" y="110734"/>
                </a:cubicBezTo>
                <a:cubicBezTo>
                  <a:pt x="150976" y="126103"/>
                  <a:pt x="144671" y="138103"/>
                  <a:pt x="139365" y="146734"/>
                </a:cubicBezTo>
                <a:cubicBezTo>
                  <a:pt x="137181" y="150324"/>
                  <a:pt x="135047" y="154777"/>
                  <a:pt x="132965" y="160094"/>
                </a:cubicBezTo>
                <a:cubicBezTo>
                  <a:pt x="130882" y="165411"/>
                  <a:pt x="129155" y="170170"/>
                  <a:pt x="127783" y="174369"/>
                </a:cubicBezTo>
                <a:cubicBezTo>
                  <a:pt x="126411" y="178568"/>
                  <a:pt x="125700" y="180787"/>
                  <a:pt x="125649" y="181024"/>
                </a:cubicBezTo>
                <a:cubicBezTo>
                  <a:pt x="125886" y="180665"/>
                  <a:pt x="128867" y="177217"/>
                  <a:pt x="134590" y="170678"/>
                </a:cubicBezTo>
                <a:cubicBezTo>
                  <a:pt x="140314" y="164138"/>
                  <a:pt x="147358" y="156660"/>
                  <a:pt x="155723" y="148241"/>
                </a:cubicBezTo>
                <a:cubicBezTo>
                  <a:pt x="164088" y="139822"/>
                  <a:pt x="172352" y="132614"/>
                  <a:pt x="180513" y="126617"/>
                </a:cubicBezTo>
                <a:cubicBezTo>
                  <a:pt x="182942" y="125017"/>
                  <a:pt x="185057" y="125017"/>
                  <a:pt x="186857" y="126617"/>
                </a:cubicBezTo>
                <a:cubicBezTo>
                  <a:pt x="188657" y="128217"/>
                  <a:pt x="189286" y="131418"/>
                  <a:pt x="188743" y="136218"/>
                </a:cubicBezTo>
                <a:cubicBezTo>
                  <a:pt x="188229" y="139066"/>
                  <a:pt x="187657" y="142743"/>
                  <a:pt x="187029" y="147248"/>
                </a:cubicBezTo>
                <a:cubicBezTo>
                  <a:pt x="186400" y="151754"/>
                  <a:pt x="186057" y="156459"/>
                  <a:pt x="186000" y="161364"/>
                </a:cubicBezTo>
                <a:cubicBezTo>
                  <a:pt x="185933" y="166051"/>
                  <a:pt x="186524" y="170165"/>
                  <a:pt x="187771" y="173709"/>
                </a:cubicBezTo>
                <a:cubicBezTo>
                  <a:pt x="189019" y="177252"/>
                  <a:pt x="191324" y="179538"/>
                  <a:pt x="194687" y="180567"/>
                </a:cubicBezTo>
                <a:cubicBezTo>
                  <a:pt x="199524" y="181498"/>
                  <a:pt x="204734" y="180092"/>
                  <a:pt x="210316" y="176350"/>
                </a:cubicBezTo>
                <a:cubicBezTo>
                  <a:pt x="215898" y="172608"/>
                  <a:pt x="221176" y="168256"/>
                  <a:pt x="226149" y="163295"/>
                </a:cubicBezTo>
                <a:cubicBezTo>
                  <a:pt x="231121" y="158333"/>
                  <a:pt x="235112" y="154489"/>
                  <a:pt x="238121" y="151763"/>
                </a:cubicBezTo>
                <a:lnTo>
                  <a:pt x="241642" y="149996"/>
                </a:lnTo>
                <a:lnTo>
                  <a:pt x="242007" y="148906"/>
                </a:lnTo>
                <a:cubicBezTo>
                  <a:pt x="246845" y="140314"/>
                  <a:pt x="253170" y="132580"/>
                  <a:pt x="260981" y="125703"/>
                </a:cubicBezTo>
                <a:cubicBezTo>
                  <a:pt x="267362" y="120131"/>
                  <a:pt x="273115" y="116759"/>
                  <a:pt x="278240" y="115587"/>
                </a:cubicBezTo>
                <a:cubicBezTo>
                  <a:pt x="283364" y="114416"/>
                  <a:pt x="287974" y="114587"/>
                  <a:pt x="292070" y="116101"/>
                </a:cubicBezTo>
                <a:cubicBezTo>
                  <a:pt x="296202" y="117857"/>
                  <a:pt x="297895" y="121306"/>
                  <a:pt x="297150" y="126448"/>
                </a:cubicBezTo>
                <a:cubicBezTo>
                  <a:pt x="296405" y="131590"/>
                  <a:pt x="294034" y="137037"/>
                  <a:pt x="290038" y="142788"/>
                </a:cubicBezTo>
                <a:cubicBezTo>
                  <a:pt x="286042" y="148540"/>
                  <a:pt x="281233" y="153208"/>
                  <a:pt x="275611" y="156792"/>
                </a:cubicBezTo>
                <a:cubicBezTo>
                  <a:pt x="270496" y="159621"/>
                  <a:pt x="265181" y="161507"/>
                  <a:pt x="259666" y="162450"/>
                </a:cubicBezTo>
                <a:cubicBezTo>
                  <a:pt x="254151" y="163393"/>
                  <a:pt x="250322" y="162879"/>
                  <a:pt x="248179" y="160907"/>
                </a:cubicBezTo>
                <a:cubicBezTo>
                  <a:pt x="247436" y="162688"/>
                  <a:pt x="246522" y="164498"/>
                  <a:pt x="245436" y="166336"/>
                </a:cubicBezTo>
                <a:cubicBezTo>
                  <a:pt x="244350" y="168175"/>
                  <a:pt x="243436" y="171699"/>
                  <a:pt x="242693" y="176909"/>
                </a:cubicBezTo>
                <a:cubicBezTo>
                  <a:pt x="242874" y="182548"/>
                  <a:pt x="244455" y="185786"/>
                  <a:pt x="247436" y="186625"/>
                </a:cubicBezTo>
                <a:cubicBezTo>
                  <a:pt x="250417" y="187463"/>
                  <a:pt x="253713" y="187729"/>
                  <a:pt x="257323" y="187425"/>
                </a:cubicBezTo>
                <a:cubicBezTo>
                  <a:pt x="263439" y="186730"/>
                  <a:pt x="271070" y="184055"/>
                  <a:pt x="280217" y="179398"/>
                </a:cubicBezTo>
                <a:cubicBezTo>
                  <a:pt x="289364" y="174742"/>
                  <a:pt x="298079" y="169526"/>
                  <a:pt x="306362" y="163752"/>
                </a:cubicBezTo>
                <a:cubicBezTo>
                  <a:pt x="314645" y="157978"/>
                  <a:pt x="320549" y="153067"/>
                  <a:pt x="324074" y="149020"/>
                </a:cubicBezTo>
                <a:cubicBezTo>
                  <a:pt x="326370" y="146801"/>
                  <a:pt x="327951" y="146553"/>
                  <a:pt x="328818" y="148277"/>
                </a:cubicBezTo>
                <a:cubicBezTo>
                  <a:pt x="329684" y="150001"/>
                  <a:pt x="329780" y="151925"/>
                  <a:pt x="329103" y="154049"/>
                </a:cubicBezTo>
                <a:cubicBezTo>
                  <a:pt x="326256" y="158367"/>
                  <a:pt x="321029" y="163498"/>
                  <a:pt x="313423" y="169441"/>
                </a:cubicBezTo>
                <a:cubicBezTo>
                  <a:pt x="305817" y="175385"/>
                  <a:pt x="297373" y="180922"/>
                  <a:pt x="288091" y="186053"/>
                </a:cubicBezTo>
                <a:cubicBezTo>
                  <a:pt x="278809" y="191184"/>
                  <a:pt x="270229" y="194689"/>
                  <a:pt x="262352" y="196569"/>
                </a:cubicBezTo>
                <a:cubicBezTo>
                  <a:pt x="254770" y="198693"/>
                  <a:pt x="247760" y="198216"/>
                  <a:pt x="241321" y="195140"/>
                </a:cubicBezTo>
                <a:cubicBezTo>
                  <a:pt x="234882" y="192063"/>
                  <a:pt x="231987" y="185986"/>
                  <a:pt x="232634" y="176909"/>
                </a:cubicBezTo>
                <a:lnTo>
                  <a:pt x="236576" y="165131"/>
                </a:lnTo>
                <a:lnTo>
                  <a:pt x="232820" y="169289"/>
                </a:lnTo>
                <a:cubicBezTo>
                  <a:pt x="227845" y="174496"/>
                  <a:pt x="222285" y="179220"/>
                  <a:pt x="216141" y="183462"/>
                </a:cubicBezTo>
                <a:cubicBezTo>
                  <a:pt x="209997" y="187704"/>
                  <a:pt x="203760" y="190092"/>
                  <a:pt x="197430" y="190625"/>
                </a:cubicBezTo>
                <a:cubicBezTo>
                  <a:pt x="189391" y="190654"/>
                  <a:pt x="183981" y="187510"/>
                  <a:pt x="181199" y="181195"/>
                </a:cubicBezTo>
                <a:cubicBezTo>
                  <a:pt x="178418" y="174880"/>
                  <a:pt x="177122" y="167965"/>
                  <a:pt x="177313" y="160450"/>
                </a:cubicBezTo>
                <a:cubicBezTo>
                  <a:pt x="177389" y="155049"/>
                  <a:pt x="177694" y="150534"/>
                  <a:pt x="178227" y="146905"/>
                </a:cubicBezTo>
                <a:cubicBezTo>
                  <a:pt x="178761" y="143276"/>
                  <a:pt x="179066" y="141390"/>
                  <a:pt x="179142" y="141247"/>
                </a:cubicBezTo>
                <a:cubicBezTo>
                  <a:pt x="178846" y="141411"/>
                  <a:pt x="175730" y="144030"/>
                  <a:pt x="169795" y="149105"/>
                </a:cubicBezTo>
                <a:cubicBezTo>
                  <a:pt x="163859" y="154179"/>
                  <a:pt x="156883" y="160726"/>
                  <a:pt x="148865" y="168747"/>
                </a:cubicBezTo>
                <a:cubicBezTo>
                  <a:pt x="140847" y="176768"/>
                  <a:pt x="133566" y="185280"/>
                  <a:pt x="127021" y="194283"/>
                </a:cubicBezTo>
                <a:cubicBezTo>
                  <a:pt x="124021" y="198159"/>
                  <a:pt x="120877" y="199893"/>
                  <a:pt x="117591" y="199483"/>
                </a:cubicBezTo>
                <a:cubicBezTo>
                  <a:pt x="114305" y="199074"/>
                  <a:pt x="112419" y="196578"/>
                  <a:pt x="111933" y="191997"/>
                </a:cubicBezTo>
                <a:cubicBezTo>
                  <a:pt x="111977" y="188122"/>
                  <a:pt x="114833" y="178297"/>
                  <a:pt x="120499" y="162522"/>
                </a:cubicBezTo>
                <a:cubicBezTo>
                  <a:pt x="126165" y="146746"/>
                  <a:pt x="133006" y="129063"/>
                  <a:pt x="141023" y="109472"/>
                </a:cubicBezTo>
                <a:cubicBezTo>
                  <a:pt x="149039" y="89881"/>
                  <a:pt x="156595" y="72427"/>
                  <a:pt x="163690" y="57108"/>
                </a:cubicBezTo>
                <a:cubicBezTo>
                  <a:pt x="170785" y="41790"/>
                  <a:pt x="175783" y="32651"/>
                  <a:pt x="178685" y="29691"/>
                </a:cubicBezTo>
                <a:cubicBezTo>
                  <a:pt x="181304" y="27681"/>
                  <a:pt x="183480" y="26628"/>
                  <a:pt x="185214" y="26533"/>
                </a:cubicBezTo>
                <a:close/>
                <a:moveTo>
                  <a:pt x="1691483" y="13260"/>
                </a:moveTo>
                <a:cubicBezTo>
                  <a:pt x="1687335" y="13681"/>
                  <a:pt x="1682119" y="18681"/>
                  <a:pt x="1675837" y="28263"/>
                </a:cubicBezTo>
                <a:cubicBezTo>
                  <a:pt x="1669555" y="37844"/>
                  <a:pt x="1663323" y="49483"/>
                  <a:pt x="1657142" y="63179"/>
                </a:cubicBezTo>
                <a:cubicBezTo>
                  <a:pt x="1650962" y="76876"/>
                  <a:pt x="1645950" y="90106"/>
                  <a:pt x="1642106" y="102871"/>
                </a:cubicBezTo>
                <a:cubicBezTo>
                  <a:pt x="1640753" y="107215"/>
                  <a:pt x="1639572" y="111329"/>
                  <a:pt x="1638562" y="115216"/>
                </a:cubicBezTo>
                <a:cubicBezTo>
                  <a:pt x="1637553" y="119102"/>
                  <a:pt x="1636600" y="122759"/>
                  <a:pt x="1635705" y="126188"/>
                </a:cubicBezTo>
                <a:cubicBezTo>
                  <a:pt x="1641229" y="119559"/>
                  <a:pt x="1646868" y="112130"/>
                  <a:pt x="1652621" y="103900"/>
                </a:cubicBezTo>
                <a:cubicBezTo>
                  <a:pt x="1658374" y="95670"/>
                  <a:pt x="1664013" y="86641"/>
                  <a:pt x="1669538" y="76811"/>
                </a:cubicBezTo>
                <a:cubicBezTo>
                  <a:pt x="1679367" y="58961"/>
                  <a:pt x="1686111" y="44026"/>
                  <a:pt x="1689769" y="32005"/>
                </a:cubicBezTo>
                <a:cubicBezTo>
                  <a:pt x="1693426" y="19985"/>
                  <a:pt x="1693998" y="13736"/>
                  <a:pt x="1691483" y="13260"/>
                </a:cubicBezTo>
                <a:close/>
                <a:moveTo>
                  <a:pt x="697407" y="12460"/>
                </a:moveTo>
                <a:cubicBezTo>
                  <a:pt x="694044" y="12060"/>
                  <a:pt x="688996" y="15832"/>
                  <a:pt x="682262" y="23776"/>
                </a:cubicBezTo>
                <a:cubicBezTo>
                  <a:pt x="670384" y="39101"/>
                  <a:pt x="658821" y="57713"/>
                  <a:pt x="647572" y="79611"/>
                </a:cubicBezTo>
                <a:cubicBezTo>
                  <a:pt x="636323" y="101509"/>
                  <a:pt x="628074" y="122521"/>
                  <a:pt x="622826" y="142648"/>
                </a:cubicBezTo>
                <a:cubicBezTo>
                  <a:pt x="626693" y="138695"/>
                  <a:pt x="631760" y="133227"/>
                  <a:pt x="638028" y="126246"/>
                </a:cubicBezTo>
                <a:cubicBezTo>
                  <a:pt x="644295" y="119264"/>
                  <a:pt x="651877" y="109796"/>
                  <a:pt x="660773" y="97842"/>
                </a:cubicBezTo>
                <a:cubicBezTo>
                  <a:pt x="675032" y="78811"/>
                  <a:pt x="684919" y="64181"/>
                  <a:pt x="690434" y="53951"/>
                </a:cubicBezTo>
                <a:cubicBezTo>
                  <a:pt x="695949" y="43721"/>
                  <a:pt x="699321" y="34120"/>
                  <a:pt x="700550" y="25147"/>
                </a:cubicBezTo>
                <a:cubicBezTo>
                  <a:pt x="701817" y="17089"/>
                  <a:pt x="700769" y="12860"/>
                  <a:pt x="697407" y="12460"/>
                </a:cubicBezTo>
                <a:close/>
                <a:moveTo>
                  <a:pt x="1691026" y="1830"/>
                </a:moveTo>
                <a:cubicBezTo>
                  <a:pt x="1694703" y="1992"/>
                  <a:pt x="1697522" y="3497"/>
                  <a:pt x="1699484" y="6345"/>
                </a:cubicBezTo>
                <a:cubicBezTo>
                  <a:pt x="1701446" y="9193"/>
                  <a:pt x="1702437" y="12412"/>
                  <a:pt x="1702456" y="16003"/>
                </a:cubicBezTo>
                <a:cubicBezTo>
                  <a:pt x="1702466" y="22575"/>
                  <a:pt x="1699818" y="33205"/>
                  <a:pt x="1694512" y="47893"/>
                </a:cubicBezTo>
                <a:cubicBezTo>
                  <a:pt x="1689207" y="62580"/>
                  <a:pt x="1681187" y="77554"/>
                  <a:pt x="1670452" y="92813"/>
                </a:cubicBezTo>
                <a:cubicBezTo>
                  <a:pt x="1664432" y="101576"/>
                  <a:pt x="1658069" y="110339"/>
                  <a:pt x="1651364" y="119102"/>
                </a:cubicBezTo>
                <a:cubicBezTo>
                  <a:pt x="1644658" y="127865"/>
                  <a:pt x="1638067" y="136171"/>
                  <a:pt x="1631590" y="144019"/>
                </a:cubicBezTo>
                <a:cubicBezTo>
                  <a:pt x="1629990" y="152192"/>
                  <a:pt x="1629075" y="159278"/>
                  <a:pt x="1628847" y="165279"/>
                </a:cubicBezTo>
                <a:cubicBezTo>
                  <a:pt x="1628618" y="171280"/>
                  <a:pt x="1629075" y="176538"/>
                  <a:pt x="1630218" y="181052"/>
                </a:cubicBezTo>
                <a:cubicBezTo>
                  <a:pt x="1631655" y="185153"/>
                  <a:pt x="1635741" y="185791"/>
                  <a:pt x="1642478" y="182966"/>
                </a:cubicBezTo>
                <a:cubicBezTo>
                  <a:pt x="1649215" y="180141"/>
                  <a:pt x="1656383" y="175766"/>
                  <a:pt x="1663983" y="169843"/>
                </a:cubicBezTo>
                <a:cubicBezTo>
                  <a:pt x="1671584" y="163919"/>
                  <a:pt x="1677397" y="158359"/>
                  <a:pt x="1681425" y="153163"/>
                </a:cubicBezTo>
                <a:cubicBezTo>
                  <a:pt x="1685092" y="148848"/>
                  <a:pt x="1687702" y="147648"/>
                  <a:pt x="1689254" y="149563"/>
                </a:cubicBezTo>
                <a:cubicBezTo>
                  <a:pt x="1690807" y="151477"/>
                  <a:pt x="1689873" y="154963"/>
                  <a:pt x="1686454" y="160021"/>
                </a:cubicBezTo>
                <a:cubicBezTo>
                  <a:pt x="1683311" y="164288"/>
                  <a:pt x="1677253" y="170156"/>
                  <a:pt x="1668280" y="177623"/>
                </a:cubicBezTo>
                <a:cubicBezTo>
                  <a:pt x="1659308" y="185091"/>
                  <a:pt x="1649821" y="190501"/>
                  <a:pt x="1639819" y="193854"/>
                </a:cubicBezTo>
                <a:cubicBezTo>
                  <a:pt x="1633600" y="195778"/>
                  <a:pt x="1628666" y="195016"/>
                  <a:pt x="1625018" y="191568"/>
                </a:cubicBezTo>
                <a:cubicBezTo>
                  <a:pt x="1621370" y="188120"/>
                  <a:pt x="1619293" y="181414"/>
                  <a:pt x="1618788" y="171451"/>
                </a:cubicBezTo>
                <a:cubicBezTo>
                  <a:pt x="1618569" y="169594"/>
                  <a:pt x="1618550" y="167479"/>
                  <a:pt x="1618731" y="165108"/>
                </a:cubicBezTo>
                <a:cubicBezTo>
                  <a:pt x="1618912" y="162736"/>
                  <a:pt x="1619236" y="160278"/>
                  <a:pt x="1619703" y="157735"/>
                </a:cubicBezTo>
                <a:cubicBezTo>
                  <a:pt x="1617636" y="160050"/>
                  <a:pt x="1615597" y="162279"/>
                  <a:pt x="1613588" y="164422"/>
                </a:cubicBezTo>
                <a:cubicBezTo>
                  <a:pt x="1611578" y="166565"/>
                  <a:pt x="1609654" y="168451"/>
                  <a:pt x="1607816" y="170080"/>
                </a:cubicBezTo>
                <a:cubicBezTo>
                  <a:pt x="1600748" y="177119"/>
                  <a:pt x="1594309" y="183043"/>
                  <a:pt x="1588499" y="187853"/>
                </a:cubicBezTo>
                <a:cubicBezTo>
                  <a:pt x="1582689" y="192663"/>
                  <a:pt x="1576021" y="196645"/>
                  <a:pt x="1568496" y="199798"/>
                </a:cubicBezTo>
                <a:cubicBezTo>
                  <a:pt x="1559781" y="203122"/>
                  <a:pt x="1554009" y="203103"/>
                  <a:pt x="1551180" y="199740"/>
                </a:cubicBezTo>
                <a:cubicBezTo>
                  <a:pt x="1548351" y="196378"/>
                  <a:pt x="1547265" y="191673"/>
                  <a:pt x="1547922" y="185624"/>
                </a:cubicBezTo>
                <a:cubicBezTo>
                  <a:pt x="1548046" y="183186"/>
                  <a:pt x="1548613" y="180348"/>
                  <a:pt x="1549623" y="177109"/>
                </a:cubicBezTo>
                <a:lnTo>
                  <a:pt x="1553335" y="167810"/>
                </a:lnTo>
                <a:lnTo>
                  <a:pt x="1551673" y="169441"/>
                </a:lnTo>
                <a:cubicBezTo>
                  <a:pt x="1544067" y="175385"/>
                  <a:pt x="1535623" y="180922"/>
                  <a:pt x="1526341" y="186053"/>
                </a:cubicBezTo>
                <a:cubicBezTo>
                  <a:pt x="1517059" y="191184"/>
                  <a:pt x="1508479" y="194689"/>
                  <a:pt x="1500602" y="196569"/>
                </a:cubicBezTo>
                <a:cubicBezTo>
                  <a:pt x="1493020" y="198693"/>
                  <a:pt x="1486010" y="198216"/>
                  <a:pt x="1479571" y="195140"/>
                </a:cubicBezTo>
                <a:cubicBezTo>
                  <a:pt x="1473132" y="192063"/>
                  <a:pt x="1470236" y="185986"/>
                  <a:pt x="1470884" y="176909"/>
                </a:cubicBezTo>
                <a:lnTo>
                  <a:pt x="1477022" y="158571"/>
                </a:lnTo>
                <a:lnTo>
                  <a:pt x="1465948" y="169441"/>
                </a:lnTo>
                <a:cubicBezTo>
                  <a:pt x="1458342" y="175385"/>
                  <a:pt x="1449898" y="180922"/>
                  <a:pt x="1440616" y="186053"/>
                </a:cubicBezTo>
                <a:cubicBezTo>
                  <a:pt x="1431334" y="191184"/>
                  <a:pt x="1422754" y="194689"/>
                  <a:pt x="1414877" y="196569"/>
                </a:cubicBezTo>
                <a:cubicBezTo>
                  <a:pt x="1407295" y="198693"/>
                  <a:pt x="1400285" y="198216"/>
                  <a:pt x="1393846" y="195140"/>
                </a:cubicBezTo>
                <a:cubicBezTo>
                  <a:pt x="1387407" y="192063"/>
                  <a:pt x="1384511" y="185986"/>
                  <a:pt x="1385159" y="176909"/>
                </a:cubicBezTo>
                <a:lnTo>
                  <a:pt x="1386843" y="171878"/>
                </a:lnTo>
                <a:lnTo>
                  <a:pt x="1379978" y="177823"/>
                </a:lnTo>
                <a:cubicBezTo>
                  <a:pt x="1370700" y="184053"/>
                  <a:pt x="1361023" y="186339"/>
                  <a:pt x="1350945" y="184681"/>
                </a:cubicBezTo>
                <a:cubicBezTo>
                  <a:pt x="1342205" y="182012"/>
                  <a:pt x="1336470" y="176480"/>
                  <a:pt x="1333741" y="168087"/>
                </a:cubicBezTo>
                <a:cubicBezTo>
                  <a:pt x="1331012" y="159693"/>
                  <a:pt x="1329782" y="151656"/>
                  <a:pt x="1330050" y="143974"/>
                </a:cubicBezTo>
                <a:cubicBezTo>
                  <a:pt x="1330318" y="136292"/>
                  <a:pt x="1330577" y="132182"/>
                  <a:pt x="1330829" y="131646"/>
                </a:cubicBezTo>
                <a:cubicBezTo>
                  <a:pt x="1330473" y="131818"/>
                  <a:pt x="1326663" y="134776"/>
                  <a:pt x="1319399" y="140519"/>
                </a:cubicBezTo>
                <a:cubicBezTo>
                  <a:pt x="1312134" y="146263"/>
                  <a:pt x="1303549" y="153758"/>
                  <a:pt x="1293643" y="163007"/>
                </a:cubicBezTo>
                <a:cubicBezTo>
                  <a:pt x="1283737" y="172255"/>
                  <a:pt x="1274644" y="182223"/>
                  <a:pt x="1266363" y="192911"/>
                </a:cubicBezTo>
                <a:cubicBezTo>
                  <a:pt x="1263277" y="195892"/>
                  <a:pt x="1259620" y="196445"/>
                  <a:pt x="1255391" y="194568"/>
                </a:cubicBezTo>
                <a:cubicBezTo>
                  <a:pt x="1251161" y="192692"/>
                  <a:pt x="1249790" y="189701"/>
                  <a:pt x="1251276" y="185596"/>
                </a:cubicBezTo>
                <a:cubicBezTo>
                  <a:pt x="1252684" y="181303"/>
                  <a:pt x="1255303" y="175360"/>
                  <a:pt x="1259133" y="167765"/>
                </a:cubicBezTo>
                <a:cubicBezTo>
                  <a:pt x="1262963" y="160170"/>
                  <a:pt x="1266868" y="152906"/>
                  <a:pt x="1270851" y="145972"/>
                </a:cubicBezTo>
                <a:cubicBezTo>
                  <a:pt x="1274833" y="139038"/>
                  <a:pt x="1277757" y="134415"/>
                  <a:pt x="1279622" y="132103"/>
                </a:cubicBezTo>
                <a:cubicBezTo>
                  <a:pt x="1281508" y="130579"/>
                  <a:pt x="1284023" y="130313"/>
                  <a:pt x="1287166" y="131303"/>
                </a:cubicBezTo>
                <a:cubicBezTo>
                  <a:pt x="1290309" y="132294"/>
                  <a:pt x="1290995" y="134085"/>
                  <a:pt x="1289223" y="136675"/>
                </a:cubicBezTo>
                <a:cubicBezTo>
                  <a:pt x="1287629" y="138617"/>
                  <a:pt x="1284925" y="142811"/>
                  <a:pt x="1281112" y="149257"/>
                </a:cubicBezTo>
                <a:cubicBezTo>
                  <a:pt x="1277299" y="155703"/>
                  <a:pt x="1273715" y="161895"/>
                  <a:pt x="1270360" y="167833"/>
                </a:cubicBezTo>
                <a:cubicBezTo>
                  <a:pt x="1267004" y="173771"/>
                  <a:pt x="1265215" y="176949"/>
                  <a:pt x="1264992" y="177366"/>
                </a:cubicBezTo>
                <a:cubicBezTo>
                  <a:pt x="1265418" y="176889"/>
                  <a:pt x="1269493" y="172865"/>
                  <a:pt x="1277218" y="165293"/>
                </a:cubicBezTo>
                <a:cubicBezTo>
                  <a:pt x="1284942" y="157721"/>
                  <a:pt x="1293759" y="149463"/>
                  <a:pt x="1303667" y="140519"/>
                </a:cubicBezTo>
                <a:cubicBezTo>
                  <a:pt x="1313576" y="131576"/>
                  <a:pt x="1322020" y="124808"/>
                  <a:pt x="1329000" y="120216"/>
                </a:cubicBezTo>
                <a:cubicBezTo>
                  <a:pt x="1333781" y="117463"/>
                  <a:pt x="1337706" y="116911"/>
                  <a:pt x="1340773" y="118559"/>
                </a:cubicBezTo>
                <a:cubicBezTo>
                  <a:pt x="1343840" y="120207"/>
                  <a:pt x="1344792" y="122740"/>
                  <a:pt x="1343630" y="126160"/>
                </a:cubicBezTo>
                <a:cubicBezTo>
                  <a:pt x="1342697" y="128303"/>
                  <a:pt x="1341935" y="131218"/>
                  <a:pt x="1341344" y="134904"/>
                </a:cubicBezTo>
                <a:cubicBezTo>
                  <a:pt x="1340754" y="138590"/>
                  <a:pt x="1340449" y="142533"/>
                  <a:pt x="1340430" y="146734"/>
                </a:cubicBezTo>
                <a:cubicBezTo>
                  <a:pt x="1340373" y="152125"/>
                  <a:pt x="1341058" y="157230"/>
                  <a:pt x="1342487" y="162050"/>
                </a:cubicBezTo>
                <a:cubicBezTo>
                  <a:pt x="1343916" y="166870"/>
                  <a:pt x="1346430" y="170603"/>
                  <a:pt x="1350031" y="173251"/>
                </a:cubicBezTo>
                <a:cubicBezTo>
                  <a:pt x="1357060" y="176766"/>
                  <a:pt x="1364947" y="176137"/>
                  <a:pt x="1373691" y="171365"/>
                </a:cubicBezTo>
                <a:lnTo>
                  <a:pt x="1391386" y="158305"/>
                </a:lnTo>
                <a:lnTo>
                  <a:pt x="1394532" y="148906"/>
                </a:lnTo>
                <a:cubicBezTo>
                  <a:pt x="1399370" y="140314"/>
                  <a:pt x="1405695" y="132580"/>
                  <a:pt x="1413505" y="125703"/>
                </a:cubicBezTo>
                <a:cubicBezTo>
                  <a:pt x="1419887" y="120131"/>
                  <a:pt x="1425640" y="116759"/>
                  <a:pt x="1430765" y="115587"/>
                </a:cubicBezTo>
                <a:cubicBezTo>
                  <a:pt x="1435889" y="114415"/>
                  <a:pt x="1440499" y="114587"/>
                  <a:pt x="1444595" y="116101"/>
                </a:cubicBezTo>
                <a:cubicBezTo>
                  <a:pt x="1448727" y="117857"/>
                  <a:pt x="1450420" y="121306"/>
                  <a:pt x="1449675" y="126448"/>
                </a:cubicBezTo>
                <a:cubicBezTo>
                  <a:pt x="1448930" y="131590"/>
                  <a:pt x="1446559" y="137037"/>
                  <a:pt x="1442563" y="142788"/>
                </a:cubicBezTo>
                <a:cubicBezTo>
                  <a:pt x="1438567" y="148540"/>
                  <a:pt x="1433758" y="153208"/>
                  <a:pt x="1428136" y="156792"/>
                </a:cubicBezTo>
                <a:cubicBezTo>
                  <a:pt x="1423021" y="159621"/>
                  <a:pt x="1417706" y="161507"/>
                  <a:pt x="1412191" y="162450"/>
                </a:cubicBezTo>
                <a:cubicBezTo>
                  <a:pt x="1406676" y="163393"/>
                  <a:pt x="1402847" y="162879"/>
                  <a:pt x="1400704" y="160907"/>
                </a:cubicBezTo>
                <a:cubicBezTo>
                  <a:pt x="1399961" y="162688"/>
                  <a:pt x="1399047" y="164498"/>
                  <a:pt x="1397961" y="166336"/>
                </a:cubicBezTo>
                <a:cubicBezTo>
                  <a:pt x="1396875" y="168175"/>
                  <a:pt x="1395960" y="171699"/>
                  <a:pt x="1395217" y="176909"/>
                </a:cubicBezTo>
                <a:cubicBezTo>
                  <a:pt x="1395398" y="182548"/>
                  <a:pt x="1396980" y="185786"/>
                  <a:pt x="1399961" y="186625"/>
                </a:cubicBezTo>
                <a:cubicBezTo>
                  <a:pt x="1402942" y="187463"/>
                  <a:pt x="1406238" y="187729"/>
                  <a:pt x="1409848" y="187425"/>
                </a:cubicBezTo>
                <a:cubicBezTo>
                  <a:pt x="1415964" y="186730"/>
                  <a:pt x="1423595" y="184055"/>
                  <a:pt x="1432742" y="179398"/>
                </a:cubicBezTo>
                <a:cubicBezTo>
                  <a:pt x="1441889" y="174742"/>
                  <a:pt x="1450604" y="169526"/>
                  <a:pt x="1458887" y="163752"/>
                </a:cubicBezTo>
                <a:cubicBezTo>
                  <a:pt x="1467170" y="157978"/>
                  <a:pt x="1473074" y="153067"/>
                  <a:pt x="1476599" y="149020"/>
                </a:cubicBezTo>
                <a:cubicBezTo>
                  <a:pt x="1477747" y="147910"/>
                  <a:pt x="1478716" y="147293"/>
                  <a:pt x="1479507" y="147170"/>
                </a:cubicBezTo>
                <a:lnTo>
                  <a:pt x="1480960" y="148046"/>
                </a:lnTo>
                <a:lnTo>
                  <a:pt x="1499231" y="125703"/>
                </a:lnTo>
                <a:cubicBezTo>
                  <a:pt x="1505612" y="120131"/>
                  <a:pt x="1511365" y="116759"/>
                  <a:pt x="1516490" y="115587"/>
                </a:cubicBezTo>
                <a:cubicBezTo>
                  <a:pt x="1521614" y="114415"/>
                  <a:pt x="1526224" y="114587"/>
                  <a:pt x="1530320" y="116101"/>
                </a:cubicBezTo>
                <a:cubicBezTo>
                  <a:pt x="1534452" y="117857"/>
                  <a:pt x="1536145" y="121306"/>
                  <a:pt x="1535400" y="126448"/>
                </a:cubicBezTo>
                <a:cubicBezTo>
                  <a:pt x="1534655" y="131590"/>
                  <a:pt x="1532284" y="137037"/>
                  <a:pt x="1528288" y="142788"/>
                </a:cubicBezTo>
                <a:cubicBezTo>
                  <a:pt x="1524292" y="148540"/>
                  <a:pt x="1519483" y="153208"/>
                  <a:pt x="1513861" y="156792"/>
                </a:cubicBezTo>
                <a:cubicBezTo>
                  <a:pt x="1508746" y="159621"/>
                  <a:pt x="1503431" y="161507"/>
                  <a:pt x="1497916" y="162450"/>
                </a:cubicBezTo>
                <a:cubicBezTo>
                  <a:pt x="1492401" y="163393"/>
                  <a:pt x="1488572" y="162879"/>
                  <a:pt x="1486429" y="160907"/>
                </a:cubicBezTo>
                <a:cubicBezTo>
                  <a:pt x="1485686" y="162688"/>
                  <a:pt x="1484772" y="164498"/>
                  <a:pt x="1483686" y="166336"/>
                </a:cubicBezTo>
                <a:cubicBezTo>
                  <a:pt x="1482600" y="168175"/>
                  <a:pt x="1481685" y="171699"/>
                  <a:pt x="1480942" y="176909"/>
                </a:cubicBezTo>
                <a:cubicBezTo>
                  <a:pt x="1481124" y="182548"/>
                  <a:pt x="1482705" y="185786"/>
                  <a:pt x="1485686" y="186625"/>
                </a:cubicBezTo>
                <a:cubicBezTo>
                  <a:pt x="1488667" y="187463"/>
                  <a:pt x="1491963" y="187729"/>
                  <a:pt x="1495573" y="187425"/>
                </a:cubicBezTo>
                <a:cubicBezTo>
                  <a:pt x="1501689" y="186730"/>
                  <a:pt x="1509320" y="184055"/>
                  <a:pt x="1518467" y="179398"/>
                </a:cubicBezTo>
                <a:cubicBezTo>
                  <a:pt x="1527614" y="174742"/>
                  <a:pt x="1536329" y="169526"/>
                  <a:pt x="1544612" y="163752"/>
                </a:cubicBezTo>
                <a:cubicBezTo>
                  <a:pt x="1552895" y="157978"/>
                  <a:pt x="1558799" y="153067"/>
                  <a:pt x="1562324" y="149020"/>
                </a:cubicBezTo>
                <a:cubicBezTo>
                  <a:pt x="1564620" y="146801"/>
                  <a:pt x="1566201" y="146553"/>
                  <a:pt x="1567067" y="148277"/>
                </a:cubicBezTo>
                <a:lnTo>
                  <a:pt x="1567078" y="148486"/>
                </a:lnTo>
                <a:lnTo>
                  <a:pt x="1574440" y="138533"/>
                </a:lnTo>
                <a:cubicBezTo>
                  <a:pt x="1580907" y="131856"/>
                  <a:pt x="1587289" y="126693"/>
                  <a:pt x="1593585" y="123045"/>
                </a:cubicBezTo>
                <a:cubicBezTo>
                  <a:pt x="1599881" y="119397"/>
                  <a:pt x="1605692" y="117549"/>
                  <a:pt x="1611016" y="117502"/>
                </a:cubicBezTo>
                <a:cubicBezTo>
                  <a:pt x="1616674" y="118311"/>
                  <a:pt x="1619417" y="120235"/>
                  <a:pt x="1619245" y="123274"/>
                </a:cubicBezTo>
                <a:cubicBezTo>
                  <a:pt x="1619074" y="126312"/>
                  <a:pt x="1617702" y="128351"/>
                  <a:pt x="1615131" y="129389"/>
                </a:cubicBezTo>
                <a:cubicBezTo>
                  <a:pt x="1613092" y="129817"/>
                  <a:pt x="1609054" y="131475"/>
                  <a:pt x="1603015" y="134361"/>
                </a:cubicBezTo>
                <a:cubicBezTo>
                  <a:pt x="1596976" y="137247"/>
                  <a:pt x="1588823" y="142905"/>
                  <a:pt x="1578555" y="151334"/>
                </a:cubicBezTo>
                <a:cubicBezTo>
                  <a:pt x="1569382" y="159612"/>
                  <a:pt x="1563153" y="167860"/>
                  <a:pt x="1559867" y="176080"/>
                </a:cubicBezTo>
                <a:cubicBezTo>
                  <a:pt x="1556581" y="184300"/>
                  <a:pt x="1556409" y="189463"/>
                  <a:pt x="1559352" y="191568"/>
                </a:cubicBezTo>
                <a:cubicBezTo>
                  <a:pt x="1561353" y="192397"/>
                  <a:pt x="1566382" y="190396"/>
                  <a:pt x="1574440" y="185567"/>
                </a:cubicBezTo>
                <a:cubicBezTo>
                  <a:pt x="1582498" y="180738"/>
                  <a:pt x="1591185" y="173594"/>
                  <a:pt x="1600500" y="164136"/>
                </a:cubicBezTo>
                <a:cubicBezTo>
                  <a:pt x="1603501" y="160926"/>
                  <a:pt x="1606873" y="157402"/>
                  <a:pt x="1610616" y="153563"/>
                </a:cubicBezTo>
                <a:cubicBezTo>
                  <a:pt x="1614359" y="149725"/>
                  <a:pt x="1618302" y="145629"/>
                  <a:pt x="1622446" y="141276"/>
                </a:cubicBezTo>
                <a:cubicBezTo>
                  <a:pt x="1624360" y="131703"/>
                  <a:pt x="1626704" y="122159"/>
                  <a:pt x="1629475" y="112644"/>
                </a:cubicBezTo>
                <a:cubicBezTo>
                  <a:pt x="1632247" y="103128"/>
                  <a:pt x="1634933" y="94842"/>
                  <a:pt x="1637534" y="87784"/>
                </a:cubicBezTo>
                <a:cubicBezTo>
                  <a:pt x="1639794" y="80420"/>
                  <a:pt x="1643249" y="71372"/>
                  <a:pt x="1647897" y="60639"/>
                </a:cubicBezTo>
                <a:cubicBezTo>
                  <a:pt x="1652545" y="49907"/>
                  <a:pt x="1657625" y="39605"/>
                  <a:pt x="1663137" y="29736"/>
                </a:cubicBezTo>
                <a:cubicBezTo>
                  <a:pt x="1668648" y="19867"/>
                  <a:pt x="1673830" y="12546"/>
                  <a:pt x="1678682" y="7774"/>
                </a:cubicBezTo>
                <a:cubicBezTo>
                  <a:pt x="1681167" y="5526"/>
                  <a:pt x="1683396" y="3964"/>
                  <a:pt x="1685368" y="3087"/>
                </a:cubicBezTo>
                <a:cubicBezTo>
                  <a:pt x="1687340" y="2211"/>
                  <a:pt x="1689226" y="1792"/>
                  <a:pt x="1691026" y="1830"/>
                </a:cubicBezTo>
                <a:close/>
                <a:moveTo>
                  <a:pt x="174036" y="916"/>
                </a:moveTo>
                <a:cubicBezTo>
                  <a:pt x="178685" y="916"/>
                  <a:pt x="183104" y="916"/>
                  <a:pt x="187295" y="916"/>
                </a:cubicBezTo>
                <a:cubicBezTo>
                  <a:pt x="210489" y="1058"/>
                  <a:pt x="227538" y="2366"/>
                  <a:pt x="238444" y="4840"/>
                </a:cubicBezTo>
                <a:cubicBezTo>
                  <a:pt x="249351" y="7314"/>
                  <a:pt x="256228" y="10102"/>
                  <a:pt x="259076" y="13203"/>
                </a:cubicBezTo>
                <a:cubicBezTo>
                  <a:pt x="262886" y="17089"/>
                  <a:pt x="263838" y="20175"/>
                  <a:pt x="261933" y="22461"/>
                </a:cubicBezTo>
                <a:cubicBezTo>
                  <a:pt x="260028" y="24747"/>
                  <a:pt x="257094" y="24861"/>
                  <a:pt x="253132" y="22804"/>
                </a:cubicBezTo>
                <a:cubicBezTo>
                  <a:pt x="250389" y="20566"/>
                  <a:pt x="244102" y="18299"/>
                  <a:pt x="234273" y="16003"/>
                </a:cubicBezTo>
                <a:cubicBezTo>
                  <a:pt x="224443" y="13708"/>
                  <a:pt x="211070" y="12469"/>
                  <a:pt x="194153" y="12288"/>
                </a:cubicBezTo>
                <a:cubicBezTo>
                  <a:pt x="190496" y="12269"/>
                  <a:pt x="186609" y="12308"/>
                  <a:pt x="182495" y="12403"/>
                </a:cubicBezTo>
                <a:cubicBezTo>
                  <a:pt x="178380" y="12498"/>
                  <a:pt x="174036" y="12765"/>
                  <a:pt x="169464" y="13203"/>
                </a:cubicBezTo>
                <a:cubicBezTo>
                  <a:pt x="164683" y="13422"/>
                  <a:pt x="159958" y="13784"/>
                  <a:pt x="155291" y="14289"/>
                </a:cubicBezTo>
                <a:cubicBezTo>
                  <a:pt x="150624" y="14794"/>
                  <a:pt x="145900" y="15498"/>
                  <a:pt x="141118" y="16403"/>
                </a:cubicBezTo>
                <a:cubicBezTo>
                  <a:pt x="142299" y="16899"/>
                  <a:pt x="143023" y="17737"/>
                  <a:pt x="143290" y="18918"/>
                </a:cubicBezTo>
                <a:cubicBezTo>
                  <a:pt x="143556" y="20099"/>
                  <a:pt x="143137" y="21394"/>
                  <a:pt x="142032" y="22804"/>
                </a:cubicBezTo>
                <a:cubicBezTo>
                  <a:pt x="139165" y="26452"/>
                  <a:pt x="133241" y="34815"/>
                  <a:pt x="124259" y="47893"/>
                </a:cubicBezTo>
                <a:cubicBezTo>
                  <a:pt x="115277" y="60971"/>
                  <a:pt x="103980" y="78821"/>
                  <a:pt x="90369" y="101442"/>
                </a:cubicBezTo>
                <a:cubicBezTo>
                  <a:pt x="84056" y="112017"/>
                  <a:pt x="76819" y="125513"/>
                  <a:pt x="68660" y="141930"/>
                </a:cubicBezTo>
                <a:cubicBezTo>
                  <a:pt x="60501" y="158347"/>
                  <a:pt x="53638" y="173672"/>
                  <a:pt x="48069" y="187904"/>
                </a:cubicBezTo>
                <a:cubicBezTo>
                  <a:pt x="42501" y="202137"/>
                  <a:pt x="40447" y="211264"/>
                  <a:pt x="41906" y="215285"/>
                </a:cubicBezTo>
                <a:cubicBezTo>
                  <a:pt x="43249" y="217057"/>
                  <a:pt x="44906" y="216943"/>
                  <a:pt x="46878" y="214942"/>
                </a:cubicBezTo>
                <a:cubicBezTo>
                  <a:pt x="48849" y="212942"/>
                  <a:pt x="49935" y="210770"/>
                  <a:pt x="50135" y="208427"/>
                </a:cubicBezTo>
                <a:cubicBezTo>
                  <a:pt x="50421" y="206884"/>
                  <a:pt x="51335" y="206770"/>
                  <a:pt x="52878" y="208084"/>
                </a:cubicBezTo>
                <a:cubicBezTo>
                  <a:pt x="54421" y="209399"/>
                  <a:pt x="54879" y="211799"/>
                  <a:pt x="54250" y="215285"/>
                </a:cubicBezTo>
                <a:cubicBezTo>
                  <a:pt x="52878" y="219829"/>
                  <a:pt x="50707" y="224115"/>
                  <a:pt x="47735" y="228144"/>
                </a:cubicBezTo>
                <a:cubicBezTo>
                  <a:pt x="44763" y="232173"/>
                  <a:pt x="40991" y="233373"/>
                  <a:pt x="36419" y="231744"/>
                </a:cubicBezTo>
                <a:cubicBezTo>
                  <a:pt x="34152" y="231059"/>
                  <a:pt x="32514" y="229687"/>
                  <a:pt x="31504" y="227630"/>
                </a:cubicBezTo>
                <a:cubicBezTo>
                  <a:pt x="30495" y="225572"/>
                  <a:pt x="29999" y="222829"/>
                  <a:pt x="30018" y="219400"/>
                </a:cubicBezTo>
                <a:cubicBezTo>
                  <a:pt x="29942" y="212618"/>
                  <a:pt x="31923" y="203322"/>
                  <a:pt x="35962" y="191511"/>
                </a:cubicBezTo>
                <a:cubicBezTo>
                  <a:pt x="39715" y="179709"/>
                  <a:pt x="45811" y="164679"/>
                  <a:pt x="54250" y="146420"/>
                </a:cubicBezTo>
                <a:cubicBezTo>
                  <a:pt x="62689" y="128160"/>
                  <a:pt x="72900" y="108901"/>
                  <a:pt x="84882" y="88641"/>
                </a:cubicBezTo>
                <a:cubicBezTo>
                  <a:pt x="89934" y="80061"/>
                  <a:pt x="95680" y="70550"/>
                  <a:pt x="102121" y="60108"/>
                </a:cubicBezTo>
                <a:cubicBezTo>
                  <a:pt x="108561" y="49666"/>
                  <a:pt x="114646" y="40392"/>
                  <a:pt x="120375" y="32287"/>
                </a:cubicBezTo>
                <a:cubicBezTo>
                  <a:pt x="126104" y="24181"/>
                  <a:pt x="130427" y="19344"/>
                  <a:pt x="133346" y="17775"/>
                </a:cubicBezTo>
                <a:cubicBezTo>
                  <a:pt x="107257" y="22918"/>
                  <a:pt x="83539" y="28976"/>
                  <a:pt x="62194" y="35949"/>
                </a:cubicBezTo>
                <a:cubicBezTo>
                  <a:pt x="40848" y="42921"/>
                  <a:pt x="26161" y="47379"/>
                  <a:pt x="18131" y="49322"/>
                </a:cubicBezTo>
                <a:cubicBezTo>
                  <a:pt x="9387" y="50007"/>
                  <a:pt x="3901" y="48293"/>
                  <a:pt x="1672" y="44178"/>
                </a:cubicBezTo>
                <a:cubicBezTo>
                  <a:pt x="-557" y="40063"/>
                  <a:pt x="-557" y="37663"/>
                  <a:pt x="1672" y="36977"/>
                </a:cubicBezTo>
                <a:cubicBezTo>
                  <a:pt x="4148" y="37206"/>
                  <a:pt x="8111" y="37092"/>
                  <a:pt x="13559" y="36634"/>
                </a:cubicBezTo>
                <a:cubicBezTo>
                  <a:pt x="19007" y="36177"/>
                  <a:pt x="27542" y="34005"/>
                  <a:pt x="39162" y="30119"/>
                </a:cubicBezTo>
                <a:cubicBezTo>
                  <a:pt x="46881" y="27049"/>
                  <a:pt x="58368" y="23340"/>
                  <a:pt x="73622" y="18990"/>
                </a:cubicBezTo>
                <a:cubicBezTo>
                  <a:pt x="88876" y="14641"/>
                  <a:pt x="105476" y="10699"/>
                  <a:pt x="123423" y="7163"/>
                </a:cubicBezTo>
                <a:cubicBezTo>
                  <a:pt x="141369" y="3627"/>
                  <a:pt x="158240" y="1545"/>
                  <a:pt x="174036" y="916"/>
                </a:cubicBezTo>
                <a:close/>
                <a:moveTo>
                  <a:pt x="698721" y="1"/>
                </a:moveTo>
                <a:cubicBezTo>
                  <a:pt x="702855" y="106"/>
                  <a:pt x="705903" y="2411"/>
                  <a:pt x="707865" y="6916"/>
                </a:cubicBezTo>
                <a:cubicBezTo>
                  <a:pt x="709827" y="11422"/>
                  <a:pt x="710589" y="17499"/>
                  <a:pt x="710151" y="25147"/>
                </a:cubicBezTo>
                <a:cubicBezTo>
                  <a:pt x="709075" y="38015"/>
                  <a:pt x="704369" y="51370"/>
                  <a:pt x="696035" y="65209"/>
                </a:cubicBezTo>
                <a:cubicBezTo>
                  <a:pt x="687701" y="79049"/>
                  <a:pt x="676709" y="94346"/>
                  <a:pt x="663059" y="111101"/>
                </a:cubicBezTo>
                <a:cubicBezTo>
                  <a:pt x="653144" y="123445"/>
                  <a:pt x="644514" y="133504"/>
                  <a:pt x="637171" y="141276"/>
                </a:cubicBezTo>
                <a:cubicBezTo>
                  <a:pt x="629827" y="149048"/>
                  <a:pt x="624283" y="154535"/>
                  <a:pt x="620540" y="157735"/>
                </a:cubicBezTo>
                <a:cubicBezTo>
                  <a:pt x="620064" y="160469"/>
                  <a:pt x="619645" y="163003"/>
                  <a:pt x="619282" y="165336"/>
                </a:cubicBezTo>
                <a:cubicBezTo>
                  <a:pt x="618921" y="167670"/>
                  <a:pt x="618730" y="169861"/>
                  <a:pt x="618711" y="171908"/>
                </a:cubicBezTo>
                <a:cubicBezTo>
                  <a:pt x="618663" y="176957"/>
                  <a:pt x="619902" y="180576"/>
                  <a:pt x="622426" y="182767"/>
                </a:cubicBezTo>
                <a:cubicBezTo>
                  <a:pt x="624950" y="184958"/>
                  <a:pt x="629046" y="185605"/>
                  <a:pt x="634713" y="184710"/>
                </a:cubicBezTo>
                <a:cubicBezTo>
                  <a:pt x="646457" y="182043"/>
                  <a:pt x="657830" y="177090"/>
                  <a:pt x="668832" y="169851"/>
                </a:cubicBezTo>
                <a:cubicBezTo>
                  <a:pt x="674332" y="166231"/>
                  <a:pt x="678926" y="162955"/>
                  <a:pt x="682612" y="160021"/>
                </a:cubicBezTo>
                <a:lnTo>
                  <a:pt x="684355" y="158396"/>
                </a:lnTo>
                <a:lnTo>
                  <a:pt x="689739" y="146791"/>
                </a:lnTo>
                <a:cubicBezTo>
                  <a:pt x="694606" y="136666"/>
                  <a:pt x="698473" y="128570"/>
                  <a:pt x="701340" y="122502"/>
                </a:cubicBezTo>
                <a:cubicBezTo>
                  <a:pt x="702264" y="119930"/>
                  <a:pt x="704303" y="118787"/>
                  <a:pt x="707455" y="119073"/>
                </a:cubicBezTo>
                <a:cubicBezTo>
                  <a:pt x="710608" y="119359"/>
                  <a:pt x="712075" y="121416"/>
                  <a:pt x="711856" y="125245"/>
                </a:cubicBezTo>
                <a:cubicBezTo>
                  <a:pt x="710856" y="128446"/>
                  <a:pt x="709084" y="132332"/>
                  <a:pt x="706541" y="136904"/>
                </a:cubicBezTo>
                <a:cubicBezTo>
                  <a:pt x="703998" y="141476"/>
                  <a:pt x="702569" y="143991"/>
                  <a:pt x="702255" y="144448"/>
                </a:cubicBezTo>
                <a:cubicBezTo>
                  <a:pt x="702424" y="144120"/>
                  <a:pt x="704879" y="141778"/>
                  <a:pt x="709621" y="137420"/>
                </a:cubicBezTo>
                <a:cubicBezTo>
                  <a:pt x="714362" y="133063"/>
                  <a:pt x="720374" y="128655"/>
                  <a:pt x="727655" y="124196"/>
                </a:cubicBezTo>
                <a:cubicBezTo>
                  <a:pt x="734936" y="119736"/>
                  <a:pt x="742471" y="117191"/>
                  <a:pt x="750261" y="116559"/>
                </a:cubicBezTo>
                <a:cubicBezTo>
                  <a:pt x="755242" y="116263"/>
                  <a:pt x="758881" y="117997"/>
                  <a:pt x="761176" y="121759"/>
                </a:cubicBezTo>
                <a:cubicBezTo>
                  <a:pt x="763472" y="125522"/>
                  <a:pt x="763339" y="131713"/>
                  <a:pt x="760776" y="140333"/>
                </a:cubicBezTo>
                <a:cubicBezTo>
                  <a:pt x="756566" y="152192"/>
                  <a:pt x="751613" y="161736"/>
                  <a:pt x="745917" y="168965"/>
                </a:cubicBezTo>
                <a:cubicBezTo>
                  <a:pt x="740221" y="176195"/>
                  <a:pt x="737097" y="179909"/>
                  <a:pt x="736545" y="180109"/>
                </a:cubicBezTo>
                <a:cubicBezTo>
                  <a:pt x="736824" y="180050"/>
                  <a:pt x="739567" y="178746"/>
                  <a:pt x="744774" y="176198"/>
                </a:cubicBezTo>
                <a:cubicBezTo>
                  <a:pt x="749981" y="173649"/>
                  <a:pt x="755976" y="170212"/>
                  <a:pt x="762758" y="165885"/>
                </a:cubicBezTo>
                <a:cubicBezTo>
                  <a:pt x="769539" y="161559"/>
                  <a:pt x="775432" y="156699"/>
                  <a:pt x="780436" y="151306"/>
                </a:cubicBezTo>
                <a:cubicBezTo>
                  <a:pt x="782960" y="148820"/>
                  <a:pt x="784999" y="148077"/>
                  <a:pt x="786551" y="149077"/>
                </a:cubicBezTo>
                <a:cubicBezTo>
                  <a:pt x="788104" y="150077"/>
                  <a:pt x="787742" y="152649"/>
                  <a:pt x="785465" y="156792"/>
                </a:cubicBezTo>
                <a:cubicBezTo>
                  <a:pt x="782712" y="161174"/>
                  <a:pt x="777817" y="165898"/>
                  <a:pt x="770778" y="170965"/>
                </a:cubicBezTo>
                <a:cubicBezTo>
                  <a:pt x="763739" y="176033"/>
                  <a:pt x="754614" y="181214"/>
                  <a:pt x="743403" y="186510"/>
                </a:cubicBezTo>
                <a:cubicBezTo>
                  <a:pt x="738783" y="188806"/>
                  <a:pt x="732820" y="191301"/>
                  <a:pt x="725515" y="193997"/>
                </a:cubicBezTo>
                <a:cubicBezTo>
                  <a:pt x="718209" y="196692"/>
                  <a:pt x="712589" y="198159"/>
                  <a:pt x="708656" y="198397"/>
                </a:cubicBezTo>
                <a:cubicBezTo>
                  <a:pt x="703588" y="198102"/>
                  <a:pt x="700921" y="196407"/>
                  <a:pt x="700655" y="193311"/>
                </a:cubicBezTo>
                <a:cubicBezTo>
                  <a:pt x="700388" y="190215"/>
                  <a:pt x="701379" y="187491"/>
                  <a:pt x="703626" y="185139"/>
                </a:cubicBezTo>
                <a:cubicBezTo>
                  <a:pt x="706617" y="182757"/>
                  <a:pt x="710580" y="181233"/>
                  <a:pt x="715514" y="180567"/>
                </a:cubicBezTo>
                <a:cubicBezTo>
                  <a:pt x="720448" y="179900"/>
                  <a:pt x="723495" y="179290"/>
                  <a:pt x="724658" y="178738"/>
                </a:cubicBezTo>
                <a:cubicBezTo>
                  <a:pt x="726391" y="177842"/>
                  <a:pt x="729668" y="174604"/>
                  <a:pt x="734487" y="169022"/>
                </a:cubicBezTo>
                <a:cubicBezTo>
                  <a:pt x="739307" y="163441"/>
                  <a:pt x="743498" y="156773"/>
                  <a:pt x="747060" y="149020"/>
                </a:cubicBezTo>
                <a:cubicBezTo>
                  <a:pt x="749956" y="142133"/>
                  <a:pt x="751594" y="137276"/>
                  <a:pt x="751975" y="134447"/>
                </a:cubicBezTo>
                <a:cubicBezTo>
                  <a:pt x="752356" y="131618"/>
                  <a:pt x="751937" y="129617"/>
                  <a:pt x="750718" y="128446"/>
                </a:cubicBezTo>
                <a:cubicBezTo>
                  <a:pt x="748537" y="127179"/>
                  <a:pt x="745012" y="127541"/>
                  <a:pt x="740145" y="129532"/>
                </a:cubicBezTo>
                <a:cubicBezTo>
                  <a:pt x="735278" y="131522"/>
                  <a:pt x="729811" y="134513"/>
                  <a:pt x="723743" y="138504"/>
                </a:cubicBezTo>
                <a:cubicBezTo>
                  <a:pt x="717600" y="142743"/>
                  <a:pt x="711370" y="148553"/>
                  <a:pt x="705055" y="155935"/>
                </a:cubicBezTo>
                <a:cubicBezTo>
                  <a:pt x="698740" y="163317"/>
                  <a:pt x="693539" y="170156"/>
                  <a:pt x="689453" y="176452"/>
                </a:cubicBezTo>
                <a:lnTo>
                  <a:pt x="662478" y="233145"/>
                </a:lnTo>
                <a:cubicBezTo>
                  <a:pt x="658697" y="242012"/>
                  <a:pt x="655516" y="249766"/>
                  <a:pt x="652934" y="256405"/>
                </a:cubicBezTo>
                <a:cubicBezTo>
                  <a:pt x="650353" y="263044"/>
                  <a:pt x="647743" y="270225"/>
                  <a:pt x="645105" y="277950"/>
                </a:cubicBezTo>
                <a:cubicBezTo>
                  <a:pt x="643438" y="282084"/>
                  <a:pt x="641400" y="283418"/>
                  <a:pt x="638990" y="281951"/>
                </a:cubicBezTo>
                <a:cubicBezTo>
                  <a:pt x="636580" y="280484"/>
                  <a:pt x="635570" y="276102"/>
                  <a:pt x="635961" y="268806"/>
                </a:cubicBezTo>
                <a:cubicBezTo>
                  <a:pt x="637155" y="265216"/>
                  <a:pt x="640304" y="257766"/>
                  <a:pt x="645410" y="246454"/>
                </a:cubicBezTo>
                <a:cubicBezTo>
                  <a:pt x="650515" y="235143"/>
                  <a:pt x="655900" y="223222"/>
                  <a:pt x="661564" y="210691"/>
                </a:cubicBezTo>
                <a:cubicBezTo>
                  <a:pt x="667228" y="198160"/>
                  <a:pt x="671495" y="188271"/>
                  <a:pt x="674366" y="181024"/>
                </a:cubicBezTo>
                <a:lnTo>
                  <a:pt x="677027" y="174917"/>
                </a:lnTo>
                <a:lnTo>
                  <a:pt x="668546" y="180709"/>
                </a:lnTo>
                <a:cubicBezTo>
                  <a:pt x="655249" y="188939"/>
                  <a:pt x="642295" y="194083"/>
                  <a:pt x="629684" y="196140"/>
                </a:cubicBezTo>
                <a:cubicBezTo>
                  <a:pt x="621841" y="196788"/>
                  <a:pt x="616425" y="194578"/>
                  <a:pt x="613436" y="189511"/>
                </a:cubicBezTo>
                <a:cubicBezTo>
                  <a:pt x="610447" y="184443"/>
                  <a:pt x="609024" y="178119"/>
                  <a:pt x="609167" y="170537"/>
                </a:cubicBezTo>
                <a:cubicBezTo>
                  <a:pt x="609176" y="167060"/>
                  <a:pt x="609385" y="163498"/>
                  <a:pt x="609792" y="159850"/>
                </a:cubicBezTo>
                <a:lnTo>
                  <a:pt x="609949" y="158863"/>
                </a:lnTo>
                <a:lnTo>
                  <a:pt x="599173" y="169441"/>
                </a:lnTo>
                <a:cubicBezTo>
                  <a:pt x="591567" y="175385"/>
                  <a:pt x="583123" y="180922"/>
                  <a:pt x="573841" y="186053"/>
                </a:cubicBezTo>
                <a:cubicBezTo>
                  <a:pt x="564559" y="191184"/>
                  <a:pt x="555979" y="194689"/>
                  <a:pt x="548102" y="196569"/>
                </a:cubicBezTo>
                <a:cubicBezTo>
                  <a:pt x="540520" y="198693"/>
                  <a:pt x="533510" y="198216"/>
                  <a:pt x="527071" y="195140"/>
                </a:cubicBezTo>
                <a:cubicBezTo>
                  <a:pt x="520632" y="192063"/>
                  <a:pt x="517737" y="185986"/>
                  <a:pt x="518384" y="176909"/>
                </a:cubicBezTo>
                <a:lnTo>
                  <a:pt x="522326" y="165131"/>
                </a:lnTo>
                <a:lnTo>
                  <a:pt x="518570" y="169289"/>
                </a:lnTo>
                <a:cubicBezTo>
                  <a:pt x="513595" y="174496"/>
                  <a:pt x="508035" y="179220"/>
                  <a:pt x="501891" y="183462"/>
                </a:cubicBezTo>
                <a:cubicBezTo>
                  <a:pt x="495747" y="187704"/>
                  <a:pt x="489510" y="190092"/>
                  <a:pt x="483180" y="190625"/>
                </a:cubicBezTo>
                <a:cubicBezTo>
                  <a:pt x="475141" y="190654"/>
                  <a:pt x="469730" y="187510"/>
                  <a:pt x="466949" y="181195"/>
                </a:cubicBezTo>
                <a:cubicBezTo>
                  <a:pt x="464168" y="174880"/>
                  <a:pt x="462872" y="167965"/>
                  <a:pt x="463063" y="160450"/>
                </a:cubicBezTo>
                <a:cubicBezTo>
                  <a:pt x="463139" y="155049"/>
                  <a:pt x="463444" y="150534"/>
                  <a:pt x="463977" y="146905"/>
                </a:cubicBezTo>
                <a:cubicBezTo>
                  <a:pt x="464511" y="143276"/>
                  <a:pt x="464816" y="141390"/>
                  <a:pt x="464892" y="141247"/>
                </a:cubicBezTo>
                <a:cubicBezTo>
                  <a:pt x="464595" y="141411"/>
                  <a:pt x="461480" y="144030"/>
                  <a:pt x="455545" y="149105"/>
                </a:cubicBezTo>
                <a:cubicBezTo>
                  <a:pt x="449609" y="154179"/>
                  <a:pt x="442633" y="160726"/>
                  <a:pt x="434615" y="168747"/>
                </a:cubicBezTo>
                <a:cubicBezTo>
                  <a:pt x="426597" y="176768"/>
                  <a:pt x="419316" y="185280"/>
                  <a:pt x="412771" y="194283"/>
                </a:cubicBezTo>
                <a:cubicBezTo>
                  <a:pt x="409771" y="198159"/>
                  <a:pt x="406627" y="199893"/>
                  <a:pt x="403341" y="199483"/>
                </a:cubicBezTo>
                <a:cubicBezTo>
                  <a:pt x="400055" y="199074"/>
                  <a:pt x="398169" y="196578"/>
                  <a:pt x="397683" y="191997"/>
                </a:cubicBezTo>
                <a:cubicBezTo>
                  <a:pt x="397727" y="188122"/>
                  <a:pt x="400583" y="178297"/>
                  <a:pt x="406249" y="162522"/>
                </a:cubicBezTo>
                <a:cubicBezTo>
                  <a:pt x="411915" y="146746"/>
                  <a:pt x="418756" y="129063"/>
                  <a:pt x="426773" y="109472"/>
                </a:cubicBezTo>
                <a:cubicBezTo>
                  <a:pt x="434789" y="89881"/>
                  <a:pt x="442345" y="72427"/>
                  <a:pt x="449440" y="57108"/>
                </a:cubicBezTo>
                <a:cubicBezTo>
                  <a:pt x="456535" y="41790"/>
                  <a:pt x="461533" y="32651"/>
                  <a:pt x="464435" y="29691"/>
                </a:cubicBezTo>
                <a:cubicBezTo>
                  <a:pt x="469673" y="25671"/>
                  <a:pt x="473140" y="25481"/>
                  <a:pt x="474836" y="29119"/>
                </a:cubicBezTo>
                <a:cubicBezTo>
                  <a:pt x="476531" y="32758"/>
                  <a:pt x="476569" y="36911"/>
                  <a:pt x="474950" y="41578"/>
                </a:cubicBezTo>
                <a:cubicBezTo>
                  <a:pt x="473607" y="45027"/>
                  <a:pt x="469944" y="53572"/>
                  <a:pt x="463960" y="67215"/>
                </a:cubicBezTo>
                <a:cubicBezTo>
                  <a:pt x="457977" y="80858"/>
                  <a:pt x="451334" y="95364"/>
                  <a:pt x="444030" y="110734"/>
                </a:cubicBezTo>
                <a:cubicBezTo>
                  <a:pt x="436726" y="126103"/>
                  <a:pt x="430421" y="138103"/>
                  <a:pt x="425115" y="146734"/>
                </a:cubicBezTo>
                <a:cubicBezTo>
                  <a:pt x="422931" y="150324"/>
                  <a:pt x="420797" y="154777"/>
                  <a:pt x="418715" y="160094"/>
                </a:cubicBezTo>
                <a:cubicBezTo>
                  <a:pt x="416632" y="165411"/>
                  <a:pt x="414905" y="170170"/>
                  <a:pt x="413533" y="174369"/>
                </a:cubicBezTo>
                <a:cubicBezTo>
                  <a:pt x="412161" y="178568"/>
                  <a:pt x="411450" y="180787"/>
                  <a:pt x="411399" y="181024"/>
                </a:cubicBezTo>
                <a:cubicBezTo>
                  <a:pt x="411636" y="180665"/>
                  <a:pt x="414617" y="177217"/>
                  <a:pt x="420340" y="170678"/>
                </a:cubicBezTo>
                <a:cubicBezTo>
                  <a:pt x="426064" y="164138"/>
                  <a:pt x="433108" y="156660"/>
                  <a:pt x="441473" y="148241"/>
                </a:cubicBezTo>
                <a:cubicBezTo>
                  <a:pt x="449838" y="139822"/>
                  <a:pt x="458101" y="132614"/>
                  <a:pt x="466263" y="126617"/>
                </a:cubicBezTo>
                <a:cubicBezTo>
                  <a:pt x="468692" y="125017"/>
                  <a:pt x="470807" y="125017"/>
                  <a:pt x="472607" y="126617"/>
                </a:cubicBezTo>
                <a:cubicBezTo>
                  <a:pt x="474407" y="128217"/>
                  <a:pt x="475036" y="131418"/>
                  <a:pt x="474493" y="136218"/>
                </a:cubicBezTo>
                <a:cubicBezTo>
                  <a:pt x="473979" y="139066"/>
                  <a:pt x="473407" y="142743"/>
                  <a:pt x="472779" y="147248"/>
                </a:cubicBezTo>
                <a:cubicBezTo>
                  <a:pt x="472150" y="151754"/>
                  <a:pt x="471807" y="156459"/>
                  <a:pt x="471750" y="161364"/>
                </a:cubicBezTo>
                <a:cubicBezTo>
                  <a:pt x="471683" y="166051"/>
                  <a:pt x="472274" y="170165"/>
                  <a:pt x="473521" y="173709"/>
                </a:cubicBezTo>
                <a:cubicBezTo>
                  <a:pt x="474769" y="177252"/>
                  <a:pt x="477074" y="179538"/>
                  <a:pt x="480437" y="180567"/>
                </a:cubicBezTo>
                <a:cubicBezTo>
                  <a:pt x="485274" y="181498"/>
                  <a:pt x="490484" y="180092"/>
                  <a:pt x="496066" y="176350"/>
                </a:cubicBezTo>
                <a:cubicBezTo>
                  <a:pt x="501648" y="172608"/>
                  <a:pt x="506926" y="168256"/>
                  <a:pt x="511899" y="163295"/>
                </a:cubicBezTo>
                <a:cubicBezTo>
                  <a:pt x="516871" y="158333"/>
                  <a:pt x="520862" y="154489"/>
                  <a:pt x="523871" y="151763"/>
                </a:cubicBezTo>
                <a:lnTo>
                  <a:pt x="527392" y="149996"/>
                </a:lnTo>
                <a:lnTo>
                  <a:pt x="527757" y="148906"/>
                </a:lnTo>
                <a:cubicBezTo>
                  <a:pt x="532595" y="140314"/>
                  <a:pt x="538920" y="132580"/>
                  <a:pt x="546731" y="125703"/>
                </a:cubicBezTo>
                <a:cubicBezTo>
                  <a:pt x="553112" y="120131"/>
                  <a:pt x="558865" y="116759"/>
                  <a:pt x="563990" y="115587"/>
                </a:cubicBezTo>
                <a:cubicBezTo>
                  <a:pt x="569114" y="114416"/>
                  <a:pt x="573725" y="114587"/>
                  <a:pt x="577820" y="116101"/>
                </a:cubicBezTo>
                <a:cubicBezTo>
                  <a:pt x="581952" y="117857"/>
                  <a:pt x="583645" y="121306"/>
                  <a:pt x="582900" y="126448"/>
                </a:cubicBezTo>
                <a:cubicBezTo>
                  <a:pt x="582155" y="131590"/>
                  <a:pt x="579784" y="137037"/>
                  <a:pt x="575788" y="142788"/>
                </a:cubicBezTo>
                <a:cubicBezTo>
                  <a:pt x="571792" y="148540"/>
                  <a:pt x="566983" y="153208"/>
                  <a:pt x="561361" y="156792"/>
                </a:cubicBezTo>
                <a:cubicBezTo>
                  <a:pt x="556246" y="159621"/>
                  <a:pt x="550931" y="161507"/>
                  <a:pt x="545416" y="162450"/>
                </a:cubicBezTo>
                <a:cubicBezTo>
                  <a:pt x="539901" y="163393"/>
                  <a:pt x="536072" y="162879"/>
                  <a:pt x="533929" y="160907"/>
                </a:cubicBezTo>
                <a:cubicBezTo>
                  <a:pt x="533186" y="162688"/>
                  <a:pt x="532272" y="164498"/>
                  <a:pt x="531186" y="166336"/>
                </a:cubicBezTo>
                <a:cubicBezTo>
                  <a:pt x="530100" y="168175"/>
                  <a:pt x="529186" y="171699"/>
                  <a:pt x="528443" y="176909"/>
                </a:cubicBezTo>
                <a:cubicBezTo>
                  <a:pt x="528623" y="182548"/>
                  <a:pt x="530205" y="185786"/>
                  <a:pt x="533186" y="186625"/>
                </a:cubicBezTo>
                <a:cubicBezTo>
                  <a:pt x="536167" y="187463"/>
                  <a:pt x="539463" y="187729"/>
                  <a:pt x="543073" y="187425"/>
                </a:cubicBezTo>
                <a:cubicBezTo>
                  <a:pt x="549189" y="186730"/>
                  <a:pt x="556820" y="184055"/>
                  <a:pt x="565967" y="179398"/>
                </a:cubicBezTo>
                <a:cubicBezTo>
                  <a:pt x="575114" y="174742"/>
                  <a:pt x="583829" y="169526"/>
                  <a:pt x="592112" y="163752"/>
                </a:cubicBezTo>
                <a:cubicBezTo>
                  <a:pt x="600395" y="157978"/>
                  <a:pt x="606299" y="153067"/>
                  <a:pt x="609824" y="149020"/>
                </a:cubicBezTo>
                <a:lnTo>
                  <a:pt x="611930" y="147680"/>
                </a:lnTo>
                <a:lnTo>
                  <a:pt x="621565" y="111844"/>
                </a:lnTo>
                <a:cubicBezTo>
                  <a:pt x="625836" y="99461"/>
                  <a:pt x="631001" y="87250"/>
                  <a:pt x="637062" y="75211"/>
                </a:cubicBezTo>
                <a:cubicBezTo>
                  <a:pt x="649182" y="51131"/>
                  <a:pt x="662420" y="30938"/>
                  <a:pt x="676775" y="14632"/>
                </a:cubicBezTo>
                <a:cubicBezTo>
                  <a:pt x="681347" y="9621"/>
                  <a:pt x="685462" y="5926"/>
                  <a:pt x="689120" y="3545"/>
                </a:cubicBezTo>
                <a:cubicBezTo>
                  <a:pt x="692777" y="1163"/>
                  <a:pt x="695978" y="-18"/>
                  <a:pt x="698721" y="1"/>
                </a:cubicBezTo>
                <a:close/>
              </a:path>
            </a:pathLst>
          </a:custGeom>
          <a:solidFill>
            <a:schemeClr val="tx2"/>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871720786"/>
      </p:ext>
    </p:extLst>
  </p:cSld>
  <p:clrMapOvr>
    <a:masterClrMapping/>
  </p:clrMapOvr>
  <p:extLst mod="1">
    <p:ext uri="{DCECCB84-F9BA-43D5-87BE-67443E8EF086}">
      <p15:sldGuideLst xmlns:p15="http://schemas.microsoft.com/office/powerpoint/2012/main" xmlns=""/>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Image/Chart">
    <p:spTree>
      <p:nvGrpSpPr>
        <p:cNvPr id="1" name=""/>
        <p:cNvGrpSpPr/>
        <p:nvPr/>
      </p:nvGrpSpPr>
      <p:grpSpPr>
        <a:xfrm>
          <a:off x="0" y="0"/>
          <a:ext cx="0" cy="0"/>
          <a:chOff x="0" y="0"/>
          <a:chExt cx="0" cy="0"/>
        </a:xfrm>
      </p:grpSpPr>
      <p:sp>
        <p:nvSpPr>
          <p:cNvPr id="15" name="Freeform 5"/>
          <p:cNvSpPr>
            <a:spLocks/>
          </p:cNvSpPr>
          <p:nvPr userDrawn="1"/>
        </p:nvSpPr>
        <p:spPr bwMode="auto">
          <a:xfrm>
            <a:off x="0" y="5726114"/>
            <a:ext cx="9144001" cy="1125537"/>
          </a:xfrm>
          <a:custGeom>
            <a:avLst/>
            <a:gdLst>
              <a:gd name="T0" fmla="*/ 2880 w 2880"/>
              <a:gd name="T1" fmla="*/ 0 h 353"/>
              <a:gd name="T2" fmla="*/ 1436 w 2880"/>
              <a:gd name="T3" fmla="*/ 296 h 353"/>
              <a:gd name="T4" fmla="*/ 0 w 2880"/>
              <a:gd name="T5" fmla="*/ 3 h 353"/>
              <a:gd name="T6" fmla="*/ 0 w 2880"/>
              <a:gd name="T7" fmla="*/ 353 h 353"/>
              <a:gd name="T8" fmla="*/ 2880 w 2880"/>
              <a:gd name="T9" fmla="*/ 353 h 353"/>
              <a:gd name="T10" fmla="*/ 2880 w 2880"/>
              <a:gd name="T11" fmla="*/ 0 h 353"/>
            </a:gdLst>
            <a:ahLst/>
            <a:cxnLst>
              <a:cxn ang="0">
                <a:pos x="T0" y="T1"/>
              </a:cxn>
              <a:cxn ang="0">
                <a:pos x="T2" y="T3"/>
              </a:cxn>
              <a:cxn ang="0">
                <a:pos x="T4" y="T5"/>
              </a:cxn>
              <a:cxn ang="0">
                <a:pos x="T6" y="T7"/>
              </a:cxn>
              <a:cxn ang="0">
                <a:pos x="T8" y="T9"/>
              </a:cxn>
              <a:cxn ang="0">
                <a:pos x="T10" y="T11"/>
              </a:cxn>
            </a:cxnLst>
            <a:rect l="0" t="0" r="r" b="b"/>
            <a:pathLst>
              <a:path w="2880" h="353">
                <a:moveTo>
                  <a:pt x="2880" y="0"/>
                </a:moveTo>
                <a:cubicBezTo>
                  <a:pt x="2488" y="189"/>
                  <a:pt x="1977" y="296"/>
                  <a:pt x="1436" y="296"/>
                </a:cubicBezTo>
                <a:cubicBezTo>
                  <a:pt x="905" y="296"/>
                  <a:pt x="393" y="189"/>
                  <a:pt x="0" y="3"/>
                </a:cubicBezTo>
                <a:cubicBezTo>
                  <a:pt x="0" y="353"/>
                  <a:pt x="0" y="353"/>
                  <a:pt x="0" y="353"/>
                </a:cubicBezTo>
                <a:cubicBezTo>
                  <a:pt x="2880" y="353"/>
                  <a:pt x="2880" y="353"/>
                  <a:pt x="2880" y="353"/>
                </a:cubicBezTo>
                <a:lnTo>
                  <a:pt x="2880" y="0"/>
                </a:lnTo>
                <a:close/>
              </a:path>
            </a:pathLst>
          </a:custGeom>
          <a:solidFill>
            <a:srgbClr val="BBDDE6">
              <a:alpha val="30000"/>
            </a:srgb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6" name="Rectangle 15"/>
          <p:cNvSpPr/>
          <p:nvPr userDrawn="1"/>
        </p:nvSpPr>
        <p:spPr>
          <a:xfrm>
            <a:off x="0" y="0"/>
            <a:ext cx="9144000" cy="1188720"/>
          </a:xfrm>
          <a:prstGeom prst="rect">
            <a:avLst/>
          </a:prstGeom>
          <a:solidFill>
            <a:srgbClr val="BBDDE6">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hasCustomPrompt="1"/>
          </p:nvPr>
        </p:nvSpPr>
        <p:spPr>
          <a:xfrm>
            <a:off x="457200" y="1554480"/>
            <a:ext cx="8229600" cy="4343400"/>
          </a:xfrm>
        </p:spPr>
        <p:txBody>
          <a:bodyPr/>
          <a:lstStyle>
            <a:lvl1pPr>
              <a:defRPr/>
            </a:lvl1pPr>
          </a:lstStyle>
          <a:p>
            <a:pPr lvl="0"/>
            <a:r>
              <a:rPr lang="en-US" dirty="0"/>
              <a:t>Click icon to import object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3543300" y="6442711"/>
            <a:ext cx="2057400" cy="152400"/>
          </a:xfrm>
        </p:spPr>
        <p:txBody>
          <a:bodyPr/>
          <a:lstStyle/>
          <a:p>
            <a:fld id="{4A0CE442-F109-4FB9-884F-4EF96F23207A}" type="datetime1">
              <a:rPr lang="en-US" smtClean="0"/>
              <a:t>9/17/18</a:t>
            </a:fld>
            <a:endParaRPr lang="en-US" dirty="0"/>
          </a:p>
        </p:txBody>
      </p:sp>
      <p:sp>
        <p:nvSpPr>
          <p:cNvPr id="5" name="Footer Placeholder 4"/>
          <p:cNvSpPr>
            <a:spLocks noGrp="1"/>
          </p:cNvSpPr>
          <p:nvPr>
            <p:ph type="ftr" sz="quarter" idx="11"/>
          </p:nvPr>
        </p:nvSpPr>
        <p:spPr>
          <a:xfrm>
            <a:off x="6583680" y="6442711"/>
            <a:ext cx="1828800" cy="152400"/>
          </a:xfrm>
        </p:spPr>
        <p:txBody>
          <a:bodyPr/>
          <a:lstStyle/>
          <a:p>
            <a:r>
              <a:rPr lang="en-US" dirty="0"/>
              <a:t>PAN Foundation</a:t>
            </a:r>
          </a:p>
        </p:txBody>
      </p:sp>
      <p:sp>
        <p:nvSpPr>
          <p:cNvPr id="6" name="Slide Number Placeholder 5"/>
          <p:cNvSpPr>
            <a:spLocks noGrp="1"/>
          </p:cNvSpPr>
          <p:nvPr>
            <p:ph type="sldNum" sz="quarter" idx="12"/>
          </p:nvPr>
        </p:nvSpPr>
        <p:spPr>
          <a:xfrm>
            <a:off x="8412480" y="6442711"/>
            <a:ext cx="274320" cy="152400"/>
          </a:xfrm>
        </p:spPr>
        <p:txBody>
          <a:bodyPr/>
          <a:lstStyle/>
          <a:p>
            <a:fld id="{845C981C-96CA-4D81-96B2-DCB7C5D6672F}" type="slidenum">
              <a:rPr lang="en-US" smtClean="0"/>
              <a:t>‹#›</a:t>
            </a:fld>
            <a:endParaRPr lang="en-US" dirty="0"/>
          </a:p>
        </p:txBody>
      </p:sp>
      <p:grpSp>
        <p:nvGrpSpPr>
          <p:cNvPr id="7" name="Group 6"/>
          <p:cNvGrpSpPr>
            <a:grpSpLocks noChangeAspect="1"/>
          </p:cNvGrpSpPr>
          <p:nvPr userDrawn="1"/>
        </p:nvGrpSpPr>
        <p:grpSpPr>
          <a:xfrm>
            <a:off x="457200" y="6400801"/>
            <a:ext cx="445686" cy="228600"/>
            <a:chOff x="1564265" y="2124364"/>
            <a:chExt cx="1044575" cy="535781"/>
          </a:xfrm>
        </p:grpSpPr>
        <p:sp>
          <p:nvSpPr>
            <p:cNvPr id="8" name="Freeform 26"/>
            <p:cNvSpPr>
              <a:spLocks/>
            </p:cNvSpPr>
            <p:nvPr/>
          </p:nvSpPr>
          <p:spPr bwMode="auto">
            <a:xfrm>
              <a:off x="1564265" y="2469645"/>
              <a:ext cx="1044575" cy="190500"/>
            </a:xfrm>
            <a:custGeom>
              <a:avLst/>
              <a:gdLst>
                <a:gd name="T0" fmla="*/ 241 w 480"/>
                <a:gd name="T1" fmla="*/ 85 h 85"/>
                <a:gd name="T2" fmla="*/ 11 w 480"/>
                <a:gd name="T3" fmla="*/ 31 h 85"/>
                <a:gd name="T4" fmla="*/ 4 w 480"/>
                <a:gd name="T5" fmla="*/ 11 h 85"/>
                <a:gd name="T6" fmla="*/ 24 w 480"/>
                <a:gd name="T7" fmla="*/ 4 h 85"/>
                <a:gd name="T8" fmla="*/ 240 w 480"/>
                <a:gd name="T9" fmla="*/ 55 h 85"/>
                <a:gd name="T10" fmla="*/ 456 w 480"/>
                <a:gd name="T11" fmla="*/ 4 h 85"/>
                <a:gd name="T12" fmla="*/ 477 w 480"/>
                <a:gd name="T13" fmla="*/ 11 h 85"/>
                <a:gd name="T14" fmla="*/ 470 w 480"/>
                <a:gd name="T15" fmla="*/ 31 h 85"/>
                <a:gd name="T16" fmla="*/ 241 w 480"/>
                <a:gd name="T17" fmla="*/ 85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0" h="85">
                  <a:moveTo>
                    <a:pt x="241" y="85"/>
                  </a:moveTo>
                  <a:cubicBezTo>
                    <a:pt x="160" y="85"/>
                    <a:pt x="82" y="67"/>
                    <a:pt x="11" y="31"/>
                  </a:cubicBezTo>
                  <a:cubicBezTo>
                    <a:pt x="3" y="27"/>
                    <a:pt x="0" y="18"/>
                    <a:pt x="4" y="11"/>
                  </a:cubicBezTo>
                  <a:cubicBezTo>
                    <a:pt x="8" y="3"/>
                    <a:pt x="17" y="0"/>
                    <a:pt x="24" y="4"/>
                  </a:cubicBezTo>
                  <a:cubicBezTo>
                    <a:pt x="92" y="38"/>
                    <a:pt x="164" y="55"/>
                    <a:pt x="240" y="55"/>
                  </a:cubicBezTo>
                  <a:cubicBezTo>
                    <a:pt x="316" y="55"/>
                    <a:pt x="389" y="38"/>
                    <a:pt x="456" y="4"/>
                  </a:cubicBezTo>
                  <a:cubicBezTo>
                    <a:pt x="464" y="0"/>
                    <a:pt x="473" y="3"/>
                    <a:pt x="477" y="11"/>
                  </a:cubicBezTo>
                  <a:cubicBezTo>
                    <a:pt x="480" y="18"/>
                    <a:pt x="477" y="27"/>
                    <a:pt x="470" y="31"/>
                  </a:cubicBezTo>
                  <a:cubicBezTo>
                    <a:pt x="398" y="67"/>
                    <a:pt x="321" y="85"/>
                    <a:pt x="241" y="85"/>
                  </a:cubicBezTo>
                  <a:close/>
                </a:path>
              </a:pathLst>
            </a:custGeom>
            <a:gradFill>
              <a:gsLst>
                <a:gs pos="15000">
                  <a:schemeClr val="accent3"/>
                </a:gs>
                <a:gs pos="50000">
                  <a:schemeClr val="accent1"/>
                </a:gs>
                <a:gs pos="85000">
                  <a:schemeClr val="accent2"/>
                </a:gs>
              </a:gsLst>
              <a:lin ang="0" scaled="0"/>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9" name="Freeform 8"/>
            <p:cNvSpPr>
              <a:spLocks noEditPoints="1"/>
            </p:cNvSpPr>
            <p:nvPr/>
          </p:nvSpPr>
          <p:spPr bwMode="auto">
            <a:xfrm>
              <a:off x="1688089" y="2124364"/>
              <a:ext cx="219075" cy="307975"/>
            </a:xfrm>
            <a:custGeom>
              <a:avLst/>
              <a:gdLst>
                <a:gd name="T0" fmla="*/ 52 w 101"/>
                <a:gd name="T1" fmla="*/ 0 h 141"/>
                <a:gd name="T2" fmla="*/ 101 w 101"/>
                <a:gd name="T3" fmla="*/ 48 h 141"/>
                <a:gd name="T4" fmla="*/ 52 w 101"/>
                <a:gd name="T5" fmla="*/ 97 h 141"/>
                <a:gd name="T6" fmla="*/ 23 w 101"/>
                <a:gd name="T7" fmla="*/ 97 h 141"/>
                <a:gd name="T8" fmla="*/ 23 w 101"/>
                <a:gd name="T9" fmla="*/ 141 h 141"/>
                <a:gd name="T10" fmla="*/ 0 w 101"/>
                <a:gd name="T11" fmla="*/ 141 h 141"/>
                <a:gd name="T12" fmla="*/ 0 w 101"/>
                <a:gd name="T13" fmla="*/ 0 h 141"/>
                <a:gd name="T14" fmla="*/ 52 w 101"/>
                <a:gd name="T15" fmla="*/ 0 h 141"/>
                <a:gd name="T16" fmla="*/ 52 w 101"/>
                <a:gd name="T17" fmla="*/ 23 h 141"/>
                <a:gd name="T18" fmla="*/ 23 w 101"/>
                <a:gd name="T19" fmla="*/ 23 h 141"/>
                <a:gd name="T20" fmla="*/ 23 w 101"/>
                <a:gd name="T21" fmla="*/ 74 h 141"/>
                <a:gd name="T22" fmla="*/ 52 w 101"/>
                <a:gd name="T23" fmla="*/ 74 h 141"/>
                <a:gd name="T24" fmla="*/ 78 w 101"/>
                <a:gd name="T25" fmla="*/ 48 h 141"/>
                <a:gd name="T26" fmla="*/ 52 w 101"/>
                <a:gd name="T27" fmla="*/ 23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1" h="141">
                  <a:moveTo>
                    <a:pt x="52" y="0"/>
                  </a:moveTo>
                  <a:cubicBezTo>
                    <a:pt x="81" y="0"/>
                    <a:pt x="101" y="20"/>
                    <a:pt x="101" y="48"/>
                  </a:cubicBezTo>
                  <a:cubicBezTo>
                    <a:pt x="101" y="76"/>
                    <a:pt x="81" y="97"/>
                    <a:pt x="52" y="97"/>
                  </a:cubicBezTo>
                  <a:cubicBezTo>
                    <a:pt x="23" y="97"/>
                    <a:pt x="23" y="97"/>
                    <a:pt x="23" y="97"/>
                  </a:cubicBezTo>
                  <a:cubicBezTo>
                    <a:pt x="23" y="141"/>
                    <a:pt x="23" y="141"/>
                    <a:pt x="23" y="141"/>
                  </a:cubicBezTo>
                  <a:cubicBezTo>
                    <a:pt x="0" y="141"/>
                    <a:pt x="0" y="141"/>
                    <a:pt x="0" y="141"/>
                  </a:cubicBezTo>
                  <a:cubicBezTo>
                    <a:pt x="0" y="0"/>
                    <a:pt x="0" y="0"/>
                    <a:pt x="0" y="0"/>
                  </a:cubicBezTo>
                  <a:lnTo>
                    <a:pt x="52" y="0"/>
                  </a:lnTo>
                  <a:close/>
                  <a:moveTo>
                    <a:pt x="52" y="23"/>
                  </a:moveTo>
                  <a:cubicBezTo>
                    <a:pt x="23" y="23"/>
                    <a:pt x="23" y="23"/>
                    <a:pt x="23" y="23"/>
                  </a:cubicBezTo>
                  <a:cubicBezTo>
                    <a:pt x="23" y="74"/>
                    <a:pt x="23" y="74"/>
                    <a:pt x="23" y="74"/>
                  </a:cubicBezTo>
                  <a:cubicBezTo>
                    <a:pt x="52" y="74"/>
                    <a:pt x="52" y="74"/>
                    <a:pt x="52" y="74"/>
                  </a:cubicBezTo>
                  <a:cubicBezTo>
                    <a:pt x="67" y="74"/>
                    <a:pt x="78" y="63"/>
                    <a:pt x="78" y="48"/>
                  </a:cubicBezTo>
                  <a:cubicBezTo>
                    <a:pt x="78" y="34"/>
                    <a:pt x="67" y="23"/>
                    <a:pt x="52" y="23"/>
                  </a:cubicBezTo>
                  <a:close/>
                </a:path>
              </a:pathLst>
            </a:custGeom>
            <a:solidFill>
              <a:srgbClr val="174A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9"/>
            <p:cNvSpPr>
              <a:spLocks noEditPoints="1"/>
            </p:cNvSpPr>
            <p:nvPr/>
          </p:nvSpPr>
          <p:spPr bwMode="auto">
            <a:xfrm>
              <a:off x="1854777" y="2124364"/>
              <a:ext cx="333375" cy="307975"/>
            </a:xfrm>
            <a:custGeom>
              <a:avLst/>
              <a:gdLst>
                <a:gd name="T0" fmla="*/ 161 w 210"/>
                <a:gd name="T1" fmla="*/ 161 h 194"/>
                <a:gd name="T2" fmla="*/ 49 w 210"/>
                <a:gd name="T3" fmla="*/ 161 h 194"/>
                <a:gd name="T4" fmla="*/ 35 w 210"/>
                <a:gd name="T5" fmla="*/ 194 h 194"/>
                <a:gd name="T6" fmla="*/ 0 w 210"/>
                <a:gd name="T7" fmla="*/ 194 h 194"/>
                <a:gd name="T8" fmla="*/ 90 w 210"/>
                <a:gd name="T9" fmla="*/ 0 h 194"/>
                <a:gd name="T10" fmla="*/ 120 w 210"/>
                <a:gd name="T11" fmla="*/ 0 h 194"/>
                <a:gd name="T12" fmla="*/ 210 w 210"/>
                <a:gd name="T13" fmla="*/ 194 h 194"/>
                <a:gd name="T14" fmla="*/ 176 w 210"/>
                <a:gd name="T15" fmla="*/ 194 h 194"/>
                <a:gd name="T16" fmla="*/ 161 w 210"/>
                <a:gd name="T17" fmla="*/ 161 h 194"/>
                <a:gd name="T18" fmla="*/ 64 w 210"/>
                <a:gd name="T19" fmla="*/ 129 h 194"/>
                <a:gd name="T20" fmla="*/ 146 w 210"/>
                <a:gd name="T21" fmla="*/ 129 h 194"/>
                <a:gd name="T22" fmla="*/ 105 w 210"/>
                <a:gd name="T23" fmla="*/ 41 h 194"/>
                <a:gd name="T24" fmla="*/ 64 w 210"/>
                <a:gd name="T25" fmla="*/ 129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10" h="194">
                  <a:moveTo>
                    <a:pt x="161" y="161"/>
                  </a:moveTo>
                  <a:lnTo>
                    <a:pt x="49" y="161"/>
                  </a:lnTo>
                  <a:lnTo>
                    <a:pt x="35" y="194"/>
                  </a:lnTo>
                  <a:lnTo>
                    <a:pt x="0" y="194"/>
                  </a:lnTo>
                  <a:lnTo>
                    <a:pt x="90" y="0"/>
                  </a:lnTo>
                  <a:lnTo>
                    <a:pt x="120" y="0"/>
                  </a:lnTo>
                  <a:lnTo>
                    <a:pt x="210" y="194"/>
                  </a:lnTo>
                  <a:lnTo>
                    <a:pt x="176" y="194"/>
                  </a:lnTo>
                  <a:lnTo>
                    <a:pt x="161" y="161"/>
                  </a:lnTo>
                  <a:close/>
                  <a:moveTo>
                    <a:pt x="64" y="129"/>
                  </a:moveTo>
                  <a:lnTo>
                    <a:pt x="146" y="129"/>
                  </a:lnTo>
                  <a:lnTo>
                    <a:pt x="105" y="41"/>
                  </a:lnTo>
                  <a:lnTo>
                    <a:pt x="64" y="129"/>
                  </a:lnTo>
                  <a:close/>
                </a:path>
              </a:pathLst>
            </a:custGeom>
            <a:solidFill>
              <a:srgbClr val="174A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10"/>
            <p:cNvSpPr>
              <a:spLocks/>
            </p:cNvSpPr>
            <p:nvPr/>
          </p:nvSpPr>
          <p:spPr bwMode="auto">
            <a:xfrm>
              <a:off x="2204027" y="2124364"/>
              <a:ext cx="277813" cy="307975"/>
            </a:xfrm>
            <a:custGeom>
              <a:avLst/>
              <a:gdLst>
                <a:gd name="T0" fmla="*/ 175 w 175"/>
                <a:gd name="T1" fmla="*/ 0 h 194"/>
                <a:gd name="T2" fmla="*/ 175 w 175"/>
                <a:gd name="T3" fmla="*/ 194 h 194"/>
                <a:gd name="T4" fmla="*/ 145 w 175"/>
                <a:gd name="T5" fmla="*/ 194 h 194"/>
                <a:gd name="T6" fmla="*/ 31 w 175"/>
                <a:gd name="T7" fmla="*/ 52 h 194"/>
                <a:gd name="T8" fmla="*/ 31 w 175"/>
                <a:gd name="T9" fmla="*/ 194 h 194"/>
                <a:gd name="T10" fmla="*/ 0 w 175"/>
                <a:gd name="T11" fmla="*/ 194 h 194"/>
                <a:gd name="T12" fmla="*/ 0 w 175"/>
                <a:gd name="T13" fmla="*/ 0 h 194"/>
                <a:gd name="T14" fmla="*/ 29 w 175"/>
                <a:gd name="T15" fmla="*/ 0 h 194"/>
                <a:gd name="T16" fmla="*/ 143 w 175"/>
                <a:gd name="T17" fmla="*/ 141 h 194"/>
                <a:gd name="T18" fmla="*/ 143 w 175"/>
                <a:gd name="T19" fmla="*/ 0 h 194"/>
                <a:gd name="T20" fmla="*/ 175 w 175"/>
                <a:gd name="T21" fmla="*/ 0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5" h="194">
                  <a:moveTo>
                    <a:pt x="175" y="0"/>
                  </a:moveTo>
                  <a:lnTo>
                    <a:pt x="175" y="194"/>
                  </a:lnTo>
                  <a:lnTo>
                    <a:pt x="145" y="194"/>
                  </a:lnTo>
                  <a:lnTo>
                    <a:pt x="31" y="52"/>
                  </a:lnTo>
                  <a:lnTo>
                    <a:pt x="31" y="194"/>
                  </a:lnTo>
                  <a:lnTo>
                    <a:pt x="0" y="194"/>
                  </a:lnTo>
                  <a:lnTo>
                    <a:pt x="0" y="0"/>
                  </a:lnTo>
                  <a:lnTo>
                    <a:pt x="29" y="0"/>
                  </a:lnTo>
                  <a:lnTo>
                    <a:pt x="143" y="141"/>
                  </a:lnTo>
                  <a:lnTo>
                    <a:pt x="143" y="0"/>
                  </a:lnTo>
                  <a:lnTo>
                    <a:pt x="175" y="0"/>
                  </a:lnTo>
                  <a:close/>
                </a:path>
              </a:pathLst>
            </a:custGeom>
            <a:solidFill>
              <a:srgbClr val="174A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cxnSp>
        <p:nvCxnSpPr>
          <p:cNvPr id="18" name="Straight Connector 17"/>
          <p:cNvCxnSpPr/>
          <p:nvPr userDrawn="1"/>
        </p:nvCxnSpPr>
        <p:spPr>
          <a:xfrm>
            <a:off x="0" y="1188720"/>
            <a:ext cx="9144000" cy="0"/>
          </a:xfrm>
          <a:prstGeom prst="line">
            <a:avLst/>
          </a:prstGeom>
          <a:ln w="38100">
            <a:gradFill>
              <a:gsLst>
                <a:gs pos="10000">
                  <a:schemeClr val="accent3"/>
                </a:gs>
                <a:gs pos="50000">
                  <a:schemeClr val="accent1"/>
                </a:gs>
                <a:gs pos="90000">
                  <a:schemeClr val="accent2"/>
                </a:gs>
              </a:gsLst>
              <a:lin ang="0" scaled="0"/>
            </a:gradFill>
          </a:ln>
        </p:spPr>
        <p:style>
          <a:lnRef idx="1">
            <a:schemeClr val="accent1"/>
          </a:lnRef>
          <a:fillRef idx="0">
            <a:schemeClr val="accent1"/>
          </a:fillRef>
          <a:effectRef idx="0">
            <a:schemeClr val="accent1"/>
          </a:effectRef>
          <a:fontRef idx="minor">
            <a:schemeClr val="tx1"/>
          </a:fontRef>
        </p:style>
      </p:cxnSp>
      <p:sp>
        <p:nvSpPr>
          <p:cNvPr id="17" name="Content Placeholder 2"/>
          <p:cNvSpPr>
            <a:spLocks noGrp="1"/>
          </p:cNvSpPr>
          <p:nvPr>
            <p:ph idx="13"/>
          </p:nvPr>
        </p:nvSpPr>
        <p:spPr>
          <a:xfrm>
            <a:off x="457200" y="457200"/>
            <a:ext cx="8229600" cy="731520"/>
          </a:xfrm>
        </p:spPr>
        <p:txBody>
          <a:bodyPr/>
          <a:lstStyle>
            <a:lvl1pPr>
              <a:spcAft>
                <a:spcPts val="0"/>
              </a:spcAft>
              <a:defRPr sz="2400"/>
            </a:lvl1pPr>
            <a:lvl2pPr marL="0" indent="0">
              <a:spcBef>
                <a:spcPts val="0"/>
              </a:spcBef>
              <a:buNone/>
              <a:defRPr sz="1400" b="0"/>
            </a:lvl2pPr>
          </a:lstStyle>
          <a:p>
            <a:pPr lvl="0"/>
            <a:r>
              <a:rPr lang="en-US" dirty="0"/>
              <a:t>Edit Master text styles</a:t>
            </a:r>
          </a:p>
          <a:p>
            <a:pPr lvl="1"/>
            <a:r>
              <a:rPr lang="en-US" dirty="0"/>
              <a:t>Second level</a:t>
            </a:r>
          </a:p>
        </p:txBody>
      </p:sp>
    </p:spTree>
    <p:extLst>
      <p:ext uri="{BB962C8B-B14F-4D97-AF65-F5344CB8AC3E}">
        <p14:creationId xmlns:p14="http://schemas.microsoft.com/office/powerpoint/2010/main" val="3459644077"/>
      </p:ext>
    </p:extLst>
  </p:cSld>
  <p:clrMapOvr>
    <a:masterClrMapping/>
  </p:clrMapOvr>
  <p:extLst mod="1">
    <p:ext uri="{DCECCB84-F9BA-43D5-87BE-67443E8EF086}">
      <p15:sldGuideLst xmlns:p15="http://schemas.microsoft.com/office/powerpoint/2012/main" xmlns=""/>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15" name="Freeform 5"/>
          <p:cNvSpPr>
            <a:spLocks/>
          </p:cNvSpPr>
          <p:nvPr userDrawn="1"/>
        </p:nvSpPr>
        <p:spPr bwMode="auto">
          <a:xfrm>
            <a:off x="0" y="5726114"/>
            <a:ext cx="9144001" cy="1125537"/>
          </a:xfrm>
          <a:custGeom>
            <a:avLst/>
            <a:gdLst>
              <a:gd name="T0" fmla="*/ 2880 w 2880"/>
              <a:gd name="T1" fmla="*/ 0 h 353"/>
              <a:gd name="T2" fmla="*/ 1436 w 2880"/>
              <a:gd name="T3" fmla="*/ 296 h 353"/>
              <a:gd name="T4" fmla="*/ 0 w 2880"/>
              <a:gd name="T5" fmla="*/ 3 h 353"/>
              <a:gd name="T6" fmla="*/ 0 w 2880"/>
              <a:gd name="T7" fmla="*/ 353 h 353"/>
              <a:gd name="T8" fmla="*/ 2880 w 2880"/>
              <a:gd name="T9" fmla="*/ 353 h 353"/>
              <a:gd name="T10" fmla="*/ 2880 w 2880"/>
              <a:gd name="T11" fmla="*/ 0 h 353"/>
            </a:gdLst>
            <a:ahLst/>
            <a:cxnLst>
              <a:cxn ang="0">
                <a:pos x="T0" y="T1"/>
              </a:cxn>
              <a:cxn ang="0">
                <a:pos x="T2" y="T3"/>
              </a:cxn>
              <a:cxn ang="0">
                <a:pos x="T4" y="T5"/>
              </a:cxn>
              <a:cxn ang="0">
                <a:pos x="T6" y="T7"/>
              </a:cxn>
              <a:cxn ang="0">
                <a:pos x="T8" y="T9"/>
              </a:cxn>
              <a:cxn ang="0">
                <a:pos x="T10" y="T11"/>
              </a:cxn>
            </a:cxnLst>
            <a:rect l="0" t="0" r="r" b="b"/>
            <a:pathLst>
              <a:path w="2880" h="353">
                <a:moveTo>
                  <a:pt x="2880" y="0"/>
                </a:moveTo>
                <a:cubicBezTo>
                  <a:pt x="2488" y="189"/>
                  <a:pt x="1977" y="296"/>
                  <a:pt x="1436" y="296"/>
                </a:cubicBezTo>
                <a:cubicBezTo>
                  <a:pt x="905" y="296"/>
                  <a:pt x="393" y="189"/>
                  <a:pt x="0" y="3"/>
                </a:cubicBezTo>
                <a:cubicBezTo>
                  <a:pt x="0" y="353"/>
                  <a:pt x="0" y="353"/>
                  <a:pt x="0" y="353"/>
                </a:cubicBezTo>
                <a:cubicBezTo>
                  <a:pt x="2880" y="353"/>
                  <a:pt x="2880" y="353"/>
                  <a:pt x="2880" y="353"/>
                </a:cubicBezTo>
                <a:lnTo>
                  <a:pt x="2880" y="0"/>
                </a:lnTo>
                <a:close/>
              </a:path>
            </a:pathLst>
          </a:custGeom>
          <a:solidFill>
            <a:srgbClr val="BBDDE6">
              <a:alpha val="30000"/>
            </a:srgb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6" name="Rectangle 15"/>
          <p:cNvSpPr/>
          <p:nvPr userDrawn="1"/>
        </p:nvSpPr>
        <p:spPr>
          <a:xfrm>
            <a:off x="0" y="0"/>
            <a:ext cx="9144000" cy="1188720"/>
          </a:xfrm>
          <a:prstGeom prst="rect">
            <a:avLst/>
          </a:prstGeom>
          <a:solidFill>
            <a:srgbClr val="BBDDE6">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Date Placeholder 3"/>
          <p:cNvSpPr>
            <a:spLocks noGrp="1"/>
          </p:cNvSpPr>
          <p:nvPr>
            <p:ph type="dt" sz="half" idx="10"/>
          </p:nvPr>
        </p:nvSpPr>
        <p:spPr>
          <a:xfrm>
            <a:off x="3543300" y="6442711"/>
            <a:ext cx="2057400" cy="152400"/>
          </a:xfrm>
        </p:spPr>
        <p:txBody>
          <a:bodyPr/>
          <a:lstStyle/>
          <a:p>
            <a:fld id="{4A0CE442-F109-4FB9-884F-4EF96F23207A}" type="datetime1">
              <a:rPr lang="en-US" smtClean="0"/>
              <a:t>9/17/18</a:t>
            </a:fld>
            <a:endParaRPr lang="en-US" dirty="0"/>
          </a:p>
        </p:txBody>
      </p:sp>
      <p:sp>
        <p:nvSpPr>
          <p:cNvPr id="5" name="Footer Placeholder 4"/>
          <p:cNvSpPr>
            <a:spLocks noGrp="1"/>
          </p:cNvSpPr>
          <p:nvPr>
            <p:ph type="ftr" sz="quarter" idx="11"/>
          </p:nvPr>
        </p:nvSpPr>
        <p:spPr>
          <a:xfrm>
            <a:off x="6583680" y="6442711"/>
            <a:ext cx="1828800" cy="152400"/>
          </a:xfrm>
        </p:spPr>
        <p:txBody>
          <a:bodyPr/>
          <a:lstStyle/>
          <a:p>
            <a:r>
              <a:rPr lang="en-US" dirty="0"/>
              <a:t>PAN Foundation</a:t>
            </a:r>
          </a:p>
        </p:txBody>
      </p:sp>
      <p:sp>
        <p:nvSpPr>
          <p:cNvPr id="6" name="Slide Number Placeholder 5"/>
          <p:cNvSpPr>
            <a:spLocks noGrp="1"/>
          </p:cNvSpPr>
          <p:nvPr>
            <p:ph type="sldNum" sz="quarter" idx="12"/>
          </p:nvPr>
        </p:nvSpPr>
        <p:spPr>
          <a:xfrm>
            <a:off x="8412480" y="6442711"/>
            <a:ext cx="274320" cy="152400"/>
          </a:xfrm>
        </p:spPr>
        <p:txBody>
          <a:bodyPr/>
          <a:lstStyle/>
          <a:p>
            <a:fld id="{845C981C-96CA-4D81-96B2-DCB7C5D6672F}" type="slidenum">
              <a:rPr lang="en-US" smtClean="0"/>
              <a:t>‹#›</a:t>
            </a:fld>
            <a:endParaRPr lang="en-US" dirty="0"/>
          </a:p>
        </p:txBody>
      </p:sp>
      <p:grpSp>
        <p:nvGrpSpPr>
          <p:cNvPr id="7" name="Group 6"/>
          <p:cNvGrpSpPr>
            <a:grpSpLocks noChangeAspect="1"/>
          </p:cNvGrpSpPr>
          <p:nvPr userDrawn="1"/>
        </p:nvGrpSpPr>
        <p:grpSpPr>
          <a:xfrm>
            <a:off x="457200" y="6400801"/>
            <a:ext cx="445686" cy="228600"/>
            <a:chOff x="1564265" y="2124364"/>
            <a:chExt cx="1044575" cy="535781"/>
          </a:xfrm>
        </p:grpSpPr>
        <p:sp>
          <p:nvSpPr>
            <p:cNvPr id="8" name="Freeform 26"/>
            <p:cNvSpPr>
              <a:spLocks/>
            </p:cNvSpPr>
            <p:nvPr/>
          </p:nvSpPr>
          <p:spPr bwMode="auto">
            <a:xfrm>
              <a:off x="1564265" y="2469645"/>
              <a:ext cx="1044575" cy="190500"/>
            </a:xfrm>
            <a:custGeom>
              <a:avLst/>
              <a:gdLst>
                <a:gd name="T0" fmla="*/ 241 w 480"/>
                <a:gd name="T1" fmla="*/ 85 h 85"/>
                <a:gd name="T2" fmla="*/ 11 w 480"/>
                <a:gd name="T3" fmla="*/ 31 h 85"/>
                <a:gd name="T4" fmla="*/ 4 w 480"/>
                <a:gd name="T5" fmla="*/ 11 h 85"/>
                <a:gd name="T6" fmla="*/ 24 w 480"/>
                <a:gd name="T7" fmla="*/ 4 h 85"/>
                <a:gd name="T8" fmla="*/ 240 w 480"/>
                <a:gd name="T9" fmla="*/ 55 h 85"/>
                <a:gd name="T10" fmla="*/ 456 w 480"/>
                <a:gd name="T11" fmla="*/ 4 h 85"/>
                <a:gd name="T12" fmla="*/ 477 w 480"/>
                <a:gd name="T13" fmla="*/ 11 h 85"/>
                <a:gd name="T14" fmla="*/ 470 w 480"/>
                <a:gd name="T15" fmla="*/ 31 h 85"/>
                <a:gd name="T16" fmla="*/ 241 w 480"/>
                <a:gd name="T17" fmla="*/ 85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0" h="85">
                  <a:moveTo>
                    <a:pt x="241" y="85"/>
                  </a:moveTo>
                  <a:cubicBezTo>
                    <a:pt x="160" y="85"/>
                    <a:pt x="82" y="67"/>
                    <a:pt x="11" y="31"/>
                  </a:cubicBezTo>
                  <a:cubicBezTo>
                    <a:pt x="3" y="27"/>
                    <a:pt x="0" y="18"/>
                    <a:pt x="4" y="11"/>
                  </a:cubicBezTo>
                  <a:cubicBezTo>
                    <a:pt x="8" y="3"/>
                    <a:pt x="17" y="0"/>
                    <a:pt x="24" y="4"/>
                  </a:cubicBezTo>
                  <a:cubicBezTo>
                    <a:pt x="92" y="38"/>
                    <a:pt x="164" y="55"/>
                    <a:pt x="240" y="55"/>
                  </a:cubicBezTo>
                  <a:cubicBezTo>
                    <a:pt x="316" y="55"/>
                    <a:pt x="389" y="38"/>
                    <a:pt x="456" y="4"/>
                  </a:cubicBezTo>
                  <a:cubicBezTo>
                    <a:pt x="464" y="0"/>
                    <a:pt x="473" y="3"/>
                    <a:pt x="477" y="11"/>
                  </a:cubicBezTo>
                  <a:cubicBezTo>
                    <a:pt x="480" y="18"/>
                    <a:pt x="477" y="27"/>
                    <a:pt x="470" y="31"/>
                  </a:cubicBezTo>
                  <a:cubicBezTo>
                    <a:pt x="398" y="67"/>
                    <a:pt x="321" y="85"/>
                    <a:pt x="241" y="85"/>
                  </a:cubicBezTo>
                  <a:close/>
                </a:path>
              </a:pathLst>
            </a:custGeom>
            <a:gradFill>
              <a:gsLst>
                <a:gs pos="15000">
                  <a:schemeClr val="accent3"/>
                </a:gs>
                <a:gs pos="50000">
                  <a:schemeClr val="accent1"/>
                </a:gs>
                <a:gs pos="85000">
                  <a:schemeClr val="accent2"/>
                </a:gs>
              </a:gsLst>
              <a:lin ang="0" scaled="0"/>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9" name="Freeform 8"/>
            <p:cNvSpPr>
              <a:spLocks noEditPoints="1"/>
            </p:cNvSpPr>
            <p:nvPr/>
          </p:nvSpPr>
          <p:spPr bwMode="auto">
            <a:xfrm>
              <a:off x="1688089" y="2124364"/>
              <a:ext cx="219075" cy="307975"/>
            </a:xfrm>
            <a:custGeom>
              <a:avLst/>
              <a:gdLst>
                <a:gd name="T0" fmla="*/ 52 w 101"/>
                <a:gd name="T1" fmla="*/ 0 h 141"/>
                <a:gd name="T2" fmla="*/ 101 w 101"/>
                <a:gd name="T3" fmla="*/ 48 h 141"/>
                <a:gd name="T4" fmla="*/ 52 w 101"/>
                <a:gd name="T5" fmla="*/ 97 h 141"/>
                <a:gd name="T6" fmla="*/ 23 w 101"/>
                <a:gd name="T7" fmla="*/ 97 h 141"/>
                <a:gd name="T8" fmla="*/ 23 w 101"/>
                <a:gd name="T9" fmla="*/ 141 h 141"/>
                <a:gd name="T10" fmla="*/ 0 w 101"/>
                <a:gd name="T11" fmla="*/ 141 h 141"/>
                <a:gd name="T12" fmla="*/ 0 w 101"/>
                <a:gd name="T13" fmla="*/ 0 h 141"/>
                <a:gd name="T14" fmla="*/ 52 w 101"/>
                <a:gd name="T15" fmla="*/ 0 h 141"/>
                <a:gd name="T16" fmla="*/ 52 w 101"/>
                <a:gd name="T17" fmla="*/ 23 h 141"/>
                <a:gd name="T18" fmla="*/ 23 w 101"/>
                <a:gd name="T19" fmla="*/ 23 h 141"/>
                <a:gd name="T20" fmla="*/ 23 w 101"/>
                <a:gd name="T21" fmla="*/ 74 h 141"/>
                <a:gd name="T22" fmla="*/ 52 w 101"/>
                <a:gd name="T23" fmla="*/ 74 h 141"/>
                <a:gd name="T24" fmla="*/ 78 w 101"/>
                <a:gd name="T25" fmla="*/ 48 h 141"/>
                <a:gd name="T26" fmla="*/ 52 w 101"/>
                <a:gd name="T27" fmla="*/ 23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1" h="141">
                  <a:moveTo>
                    <a:pt x="52" y="0"/>
                  </a:moveTo>
                  <a:cubicBezTo>
                    <a:pt x="81" y="0"/>
                    <a:pt x="101" y="20"/>
                    <a:pt x="101" y="48"/>
                  </a:cubicBezTo>
                  <a:cubicBezTo>
                    <a:pt x="101" y="76"/>
                    <a:pt x="81" y="97"/>
                    <a:pt x="52" y="97"/>
                  </a:cubicBezTo>
                  <a:cubicBezTo>
                    <a:pt x="23" y="97"/>
                    <a:pt x="23" y="97"/>
                    <a:pt x="23" y="97"/>
                  </a:cubicBezTo>
                  <a:cubicBezTo>
                    <a:pt x="23" y="141"/>
                    <a:pt x="23" y="141"/>
                    <a:pt x="23" y="141"/>
                  </a:cubicBezTo>
                  <a:cubicBezTo>
                    <a:pt x="0" y="141"/>
                    <a:pt x="0" y="141"/>
                    <a:pt x="0" y="141"/>
                  </a:cubicBezTo>
                  <a:cubicBezTo>
                    <a:pt x="0" y="0"/>
                    <a:pt x="0" y="0"/>
                    <a:pt x="0" y="0"/>
                  </a:cubicBezTo>
                  <a:lnTo>
                    <a:pt x="52" y="0"/>
                  </a:lnTo>
                  <a:close/>
                  <a:moveTo>
                    <a:pt x="52" y="23"/>
                  </a:moveTo>
                  <a:cubicBezTo>
                    <a:pt x="23" y="23"/>
                    <a:pt x="23" y="23"/>
                    <a:pt x="23" y="23"/>
                  </a:cubicBezTo>
                  <a:cubicBezTo>
                    <a:pt x="23" y="74"/>
                    <a:pt x="23" y="74"/>
                    <a:pt x="23" y="74"/>
                  </a:cubicBezTo>
                  <a:cubicBezTo>
                    <a:pt x="52" y="74"/>
                    <a:pt x="52" y="74"/>
                    <a:pt x="52" y="74"/>
                  </a:cubicBezTo>
                  <a:cubicBezTo>
                    <a:pt x="67" y="74"/>
                    <a:pt x="78" y="63"/>
                    <a:pt x="78" y="48"/>
                  </a:cubicBezTo>
                  <a:cubicBezTo>
                    <a:pt x="78" y="34"/>
                    <a:pt x="67" y="23"/>
                    <a:pt x="52" y="23"/>
                  </a:cubicBezTo>
                  <a:close/>
                </a:path>
              </a:pathLst>
            </a:custGeom>
            <a:solidFill>
              <a:srgbClr val="174A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9"/>
            <p:cNvSpPr>
              <a:spLocks noEditPoints="1"/>
            </p:cNvSpPr>
            <p:nvPr/>
          </p:nvSpPr>
          <p:spPr bwMode="auto">
            <a:xfrm>
              <a:off x="1854777" y="2124364"/>
              <a:ext cx="333375" cy="307975"/>
            </a:xfrm>
            <a:custGeom>
              <a:avLst/>
              <a:gdLst>
                <a:gd name="T0" fmla="*/ 161 w 210"/>
                <a:gd name="T1" fmla="*/ 161 h 194"/>
                <a:gd name="T2" fmla="*/ 49 w 210"/>
                <a:gd name="T3" fmla="*/ 161 h 194"/>
                <a:gd name="T4" fmla="*/ 35 w 210"/>
                <a:gd name="T5" fmla="*/ 194 h 194"/>
                <a:gd name="T6" fmla="*/ 0 w 210"/>
                <a:gd name="T7" fmla="*/ 194 h 194"/>
                <a:gd name="T8" fmla="*/ 90 w 210"/>
                <a:gd name="T9" fmla="*/ 0 h 194"/>
                <a:gd name="T10" fmla="*/ 120 w 210"/>
                <a:gd name="T11" fmla="*/ 0 h 194"/>
                <a:gd name="T12" fmla="*/ 210 w 210"/>
                <a:gd name="T13" fmla="*/ 194 h 194"/>
                <a:gd name="T14" fmla="*/ 176 w 210"/>
                <a:gd name="T15" fmla="*/ 194 h 194"/>
                <a:gd name="T16" fmla="*/ 161 w 210"/>
                <a:gd name="T17" fmla="*/ 161 h 194"/>
                <a:gd name="T18" fmla="*/ 64 w 210"/>
                <a:gd name="T19" fmla="*/ 129 h 194"/>
                <a:gd name="T20" fmla="*/ 146 w 210"/>
                <a:gd name="T21" fmla="*/ 129 h 194"/>
                <a:gd name="T22" fmla="*/ 105 w 210"/>
                <a:gd name="T23" fmla="*/ 41 h 194"/>
                <a:gd name="T24" fmla="*/ 64 w 210"/>
                <a:gd name="T25" fmla="*/ 129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10" h="194">
                  <a:moveTo>
                    <a:pt x="161" y="161"/>
                  </a:moveTo>
                  <a:lnTo>
                    <a:pt x="49" y="161"/>
                  </a:lnTo>
                  <a:lnTo>
                    <a:pt x="35" y="194"/>
                  </a:lnTo>
                  <a:lnTo>
                    <a:pt x="0" y="194"/>
                  </a:lnTo>
                  <a:lnTo>
                    <a:pt x="90" y="0"/>
                  </a:lnTo>
                  <a:lnTo>
                    <a:pt x="120" y="0"/>
                  </a:lnTo>
                  <a:lnTo>
                    <a:pt x="210" y="194"/>
                  </a:lnTo>
                  <a:lnTo>
                    <a:pt x="176" y="194"/>
                  </a:lnTo>
                  <a:lnTo>
                    <a:pt x="161" y="161"/>
                  </a:lnTo>
                  <a:close/>
                  <a:moveTo>
                    <a:pt x="64" y="129"/>
                  </a:moveTo>
                  <a:lnTo>
                    <a:pt x="146" y="129"/>
                  </a:lnTo>
                  <a:lnTo>
                    <a:pt x="105" y="41"/>
                  </a:lnTo>
                  <a:lnTo>
                    <a:pt x="64" y="129"/>
                  </a:lnTo>
                  <a:close/>
                </a:path>
              </a:pathLst>
            </a:custGeom>
            <a:solidFill>
              <a:srgbClr val="174A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10"/>
            <p:cNvSpPr>
              <a:spLocks/>
            </p:cNvSpPr>
            <p:nvPr/>
          </p:nvSpPr>
          <p:spPr bwMode="auto">
            <a:xfrm>
              <a:off x="2204027" y="2124364"/>
              <a:ext cx="277813" cy="307975"/>
            </a:xfrm>
            <a:custGeom>
              <a:avLst/>
              <a:gdLst>
                <a:gd name="T0" fmla="*/ 175 w 175"/>
                <a:gd name="T1" fmla="*/ 0 h 194"/>
                <a:gd name="T2" fmla="*/ 175 w 175"/>
                <a:gd name="T3" fmla="*/ 194 h 194"/>
                <a:gd name="T4" fmla="*/ 145 w 175"/>
                <a:gd name="T5" fmla="*/ 194 h 194"/>
                <a:gd name="T6" fmla="*/ 31 w 175"/>
                <a:gd name="T7" fmla="*/ 52 h 194"/>
                <a:gd name="T8" fmla="*/ 31 w 175"/>
                <a:gd name="T9" fmla="*/ 194 h 194"/>
                <a:gd name="T10" fmla="*/ 0 w 175"/>
                <a:gd name="T11" fmla="*/ 194 h 194"/>
                <a:gd name="T12" fmla="*/ 0 w 175"/>
                <a:gd name="T13" fmla="*/ 0 h 194"/>
                <a:gd name="T14" fmla="*/ 29 w 175"/>
                <a:gd name="T15" fmla="*/ 0 h 194"/>
                <a:gd name="T16" fmla="*/ 143 w 175"/>
                <a:gd name="T17" fmla="*/ 141 h 194"/>
                <a:gd name="T18" fmla="*/ 143 w 175"/>
                <a:gd name="T19" fmla="*/ 0 h 194"/>
                <a:gd name="T20" fmla="*/ 175 w 175"/>
                <a:gd name="T21" fmla="*/ 0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5" h="194">
                  <a:moveTo>
                    <a:pt x="175" y="0"/>
                  </a:moveTo>
                  <a:lnTo>
                    <a:pt x="175" y="194"/>
                  </a:lnTo>
                  <a:lnTo>
                    <a:pt x="145" y="194"/>
                  </a:lnTo>
                  <a:lnTo>
                    <a:pt x="31" y="52"/>
                  </a:lnTo>
                  <a:lnTo>
                    <a:pt x="31" y="194"/>
                  </a:lnTo>
                  <a:lnTo>
                    <a:pt x="0" y="194"/>
                  </a:lnTo>
                  <a:lnTo>
                    <a:pt x="0" y="0"/>
                  </a:lnTo>
                  <a:lnTo>
                    <a:pt x="29" y="0"/>
                  </a:lnTo>
                  <a:lnTo>
                    <a:pt x="143" y="141"/>
                  </a:lnTo>
                  <a:lnTo>
                    <a:pt x="143" y="0"/>
                  </a:lnTo>
                  <a:lnTo>
                    <a:pt x="175" y="0"/>
                  </a:lnTo>
                  <a:close/>
                </a:path>
              </a:pathLst>
            </a:custGeom>
            <a:solidFill>
              <a:srgbClr val="174A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cxnSp>
        <p:nvCxnSpPr>
          <p:cNvPr id="18" name="Straight Connector 17"/>
          <p:cNvCxnSpPr/>
          <p:nvPr userDrawn="1"/>
        </p:nvCxnSpPr>
        <p:spPr>
          <a:xfrm>
            <a:off x="0" y="1188720"/>
            <a:ext cx="9144000" cy="0"/>
          </a:xfrm>
          <a:prstGeom prst="line">
            <a:avLst/>
          </a:prstGeom>
          <a:ln w="38100">
            <a:gradFill>
              <a:gsLst>
                <a:gs pos="10000">
                  <a:schemeClr val="accent3"/>
                </a:gs>
                <a:gs pos="50000">
                  <a:schemeClr val="accent1"/>
                </a:gs>
                <a:gs pos="90000">
                  <a:schemeClr val="accent2"/>
                </a:gs>
              </a:gsLst>
              <a:lin ang="0" scaled="0"/>
            </a:gradFill>
          </a:ln>
        </p:spPr>
        <p:style>
          <a:lnRef idx="1">
            <a:schemeClr val="accent1"/>
          </a:lnRef>
          <a:fillRef idx="0">
            <a:schemeClr val="accent1"/>
          </a:fillRef>
          <a:effectRef idx="0">
            <a:schemeClr val="accent1"/>
          </a:effectRef>
          <a:fontRef idx="minor">
            <a:schemeClr val="tx1"/>
          </a:fontRef>
        </p:style>
      </p:cxnSp>
      <p:sp>
        <p:nvSpPr>
          <p:cNvPr id="17" name="Content Placeholder 2"/>
          <p:cNvSpPr>
            <a:spLocks noGrp="1"/>
          </p:cNvSpPr>
          <p:nvPr>
            <p:ph idx="13"/>
          </p:nvPr>
        </p:nvSpPr>
        <p:spPr>
          <a:xfrm>
            <a:off x="457200" y="457200"/>
            <a:ext cx="8229600" cy="731520"/>
          </a:xfrm>
        </p:spPr>
        <p:txBody>
          <a:bodyPr/>
          <a:lstStyle>
            <a:lvl1pPr>
              <a:spcAft>
                <a:spcPts val="0"/>
              </a:spcAft>
              <a:defRPr sz="2400"/>
            </a:lvl1pPr>
            <a:lvl2pPr marL="0" indent="0">
              <a:spcBef>
                <a:spcPts val="0"/>
              </a:spcBef>
              <a:buNone/>
              <a:defRPr sz="1400" b="0"/>
            </a:lvl2pPr>
          </a:lstStyle>
          <a:p>
            <a:pPr lvl="0"/>
            <a:r>
              <a:rPr lang="en-US" dirty="0"/>
              <a:t>Edit Master text styles</a:t>
            </a:r>
          </a:p>
          <a:p>
            <a:pPr lvl="1"/>
            <a:r>
              <a:rPr lang="en-US" dirty="0"/>
              <a:t>Second level</a:t>
            </a:r>
          </a:p>
        </p:txBody>
      </p:sp>
      <p:sp>
        <p:nvSpPr>
          <p:cNvPr id="19" name="Content Placeholder 2"/>
          <p:cNvSpPr>
            <a:spLocks noGrp="1"/>
          </p:cNvSpPr>
          <p:nvPr>
            <p:ph idx="1"/>
          </p:nvPr>
        </p:nvSpPr>
        <p:spPr>
          <a:xfrm>
            <a:off x="457200" y="1965960"/>
            <a:ext cx="8229600" cy="342900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Content Placeholder 2"/>
          <p:cNvSpPr>
            <a:spLocks noGrp="1"/>
          </p:cNvSpPr>
          <p:nvPr>
            <p:ph idx="17"/>
          </p:nvPr>
        </p:nvSpPr>
        <p:spPr>
          <a:xfrm>
            <a:off x="457200" y="1554479"/>
            <a:ext cx="8229600" cy="395563"/>
          </a:xfrm>
        </p:spPr>
        <p:txBody>
          <a:bodyPr/>
          <a:lstStyle/>
          <a:p>
            <a:pPr lvl="0"/>
            <a:r>
              <a:rPr lang="en-US" dirty="0"/>
              <a:t>Edit Master text styles</a:t>
            </a:r>
          </a:p>
        </p:txBody>
      </p:sp>
    </p:spTree>
    <p:extLst>
      <p:ext uri="{BB962C8B-B14F-4D97-AF65-F5344CB8AC3E}">
        <p14:creationId xmlns:p14="http://schemas.microsoft.com/office/powerpoint/2010/main" val="133276323"/>
      </p:ext>
    </p:extLst>
  </p:cSld>
  <p:clrMapOvr>
    <a:masterClrMapping/>
  </p:clrMapOvr>
  <p:extLst mod="1">
    <p:ext uri="{DCECCB84-F9BA-43D5-87BE-67443E8EF086}">
      <p15:sldGuideLst xmlns:p15="http://schemas.microsoft.com/office/powerpoint/2012/main" xmlns=""/>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Tables">
    <p:spTree>
      <p:nvGrpSpPr>
        <p:cNvPr id="1" name=""/>
        <p:cNvGrpSpPr/>
        <p:nvPr/>
      </p:nvGrpSpPr>
      <p:grpSpPr>
        <a:xfrm>
          <a:off x="0" y="0"/>
          <a:ext cx="0" cy="0"/>
          <a:chOff x="0" y="0"/>
          <a:chExt cx="0" cy="0"/>
        </a:xfrm>
      </p:grpSpPr>
      <p:sp>
        <p:nvSpPr>
          <p:cNvPr id="15" name="Freeform 5"/>
          <p:cNvSpPr>
            <a:spLocks/>
          </p:cNvSpPr>
          <p:nvPr userDrawn="1"/>
        </p:nvSpPr>
        <p:spPr bwMode="auto">
          <a:xfrm>
            <a:off x="0" y="5726114"/>
            <a:ext cx="9144001" cy="1125537"/>
          </a:xfrm>
          <a:custGeom>
            <a:avLst/>
            <a:gdLst>
              <a:gd name="T0" fmla="*/ 2880 w 2880"/>
              <a:gd name="T1" fmla="*/ 0 h 353"/>
              <a:gd name="T2" fmla="*/ 1436 w 2880"/>
              <a:gd name="T3" fmla="*/ 296 h 353"/>
              <a:gd name="T4" fmla="*/ 0 w 2880"/>
              <a:gd name="T5" fmla="*/ 3 h 353"/>
              <a:gd name="T6" fmla="*/ 0 w 2880"/>
              <a:gd name="T7" fmla="*/ 353 h 353"/>
              <a:gd name="T8" fmla="*/ 2880 w 2880"/>
              <a:gd name="T9" fmla="*/ 353 h 353"/>
              <a:gd name="T10" fmla="*/ 2880 w 2880"/>
              <a:gd name="T11" fmla="*/ 0 h 353"/>
            </a:gdLst>
            <a:ahLst/>
            <a:cxnLst>
              <a:cxn ang="0">
                <a:pos x="T0" y="T1"/>
              </a:cxn>
              <a:cxn ang="0">
                <a:pos x="T2" y="T3"/>
              </a:cxn>
              <a:cxn ang="0">
                <a:pos x="T4" y="T5"/>
              </a:cxn>
              <a:cxn ang="0">
                <a:pos x="T6" y="T7"/>
              </a:cxn>
              <a:cxn ang="0">
                <a:pos x="T8" y="T9"/>
              </a:cxn>
              <a:cxn ang="0">
                <a:pos x="T10" y="T11"/>
              </a:cxn>
            </a:cxnLst>
            <a:rect l="0" t="0" r="r" b="b"/>
            <a:pathLst>
              <a:path w="2880" h="353">
                <a:moveTo>
                  <a:pt x="2880" y="0"/>
                </a:moveTo>
                <a:cubicBezTo>
                  <a:pt x="2488" y="189"/>
                  <a:pt x="1977" y="296"/>
                  <a:pt x="1436" y="296"/>
                </a:cubicBezTo>
                <a:cubicBezTo>
                  <a:pt x="905" y="296"/>
                  <a:pt x="393" y="189"/>
                  <a:pt x="0" y="3"/>
                </a:cubicBezTo>
                <a:cubicBezTo>
                  <a:pt x="0" y="353"/>
                  <a:pt x="0" y="353"/>
                  <a:pt x="0" y="353"/>
                </a:cubicBezTo>
                <a:cubicBezTo>
                  <a:pt x="2880" y="353"/>
                  <a:pt x="2880" y="353"/>
                  <a:pt x="2880" y="353"/>
                </a:cubicBezTo>
                <a:lnTo>
                  <a:pt x="2880" y="0"/>
                </a:lnTo>
                <a:close/>
              </a:path>
            </a:pathLst>
          </a:custGeom>
          <a:solidFill>
            <a:srgbClr val="BBDDE6">
              <a:alpha val="30000"/>
            </a:srgb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6" name="Rectangle 15"/>
          <p:cNvSpPr/>
          <p:nvPr userDrawn="1"/>
        </p:nvSpPr>
        <p:spPr>
          <a:xfrm>
            <a:off x="0" y="0"/>
            <a:ext cx="9144000" cy="1188720"/>
          </a:xfrm>
          <a:prstGeom prst="rect">
            <a:avLst/>
          </a:prstGeom>
          <a:solidFill>
            <a:srgbClr val="BBDDE6">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Date Placeholder 3"/>
          <p:cNvSpPr>
            <a:spLocks noGrp="1"/>
          </p:cNvSpPr>
          <p:nvPr>
            <p:ph type="dt" sz="half" idx="10"/>
          </p:nvPr>
        </p:nvSpPr>
        <p:spPr>
          <a:xfrm>
            <a:off x="3543300" y="6442711"/>
            <a:ext cx="2057400" cy="152400"/>
          </a:xfrm>
        </p:spPr>
        <p:txBody>
          <a:bodyPr/>
          <a:lstStyle/>
          <a:p>
            <a:fld id="{4A0CE442-F109-4FB9-884F-4EF96F23207A}" type="datetime1">
              <a:rPr lang="en-US" smtClean="0"/>
              <a:t>9/17/18</a:t>
            </a:fld>
            <a:endParaRPr lang="en-US" dirty="0"/>
          </a:p>
        </p:txBody>
      </p:sp>
      <p:sp>
        <p:nvSpPr>
          <p:cNvPr id="5" name="Footer Placeholder 4"/>
          <p:cNvSpPr>
            <a:spLocks noGrp="1"/>
          </p:cNvSpPr>
          <p:nvPr>
            <p:ph type="ftr" sz="quarter" idx="11"/>
          </p:nvPr>
        </p:nvSpPr>
        <p:spPr>
          <a:xfrm>
            <a:off x="6583680" y="6442711"/>
            <a:ext cx="1828800" cy="152400"/>
          </a:xfrm>
        </p:spPr>
        <p:txBody>
          <a:bodyPr/>
          <a:lstStyle/>
          <a:p>
            <a:r>
              <a:rPr lang="en-US" dirty="0"/>
              <a:t>PAN Foundation</a:t>
            </a:r>
          </a:p>
        </p:txBody>
      </p:sp>
      <p:sp>
        <p:nvSpPr>
          <p:cNvPr id="6" name="Slide Number Placeholder 5"/>
          <p:cNvSpPr>
            <a:spLocks noGrp="1"/>
          </p:cNvSpPr>
          <p:nvPr>
            <p:ph type="sldNum" sz="quarter" idx="12"/>
          </p:nvPr>
        </p:nvSpPr>
        <p:spPr>
          <a:xfrm>
            <a:off x="8412480" y="6442711"/>
            <a:ext cx="274320" cy="152400"/>
          </a:xfrm>
        </p:spPr>
        <p:txBody>
          <a:bodyPr/>
          <a:lstStyle/>
          <a:p>
            <a:fld id="{845C981C-96CA-4D81-96B2-DCB7C5D6672F}" type="slidenum">
              <a:rPr lang="en-US" smtClean="0"/>
              <a:t>‹#›</a:t>
            </a:fld>
            <a:endParaRPr lang="en-US" dirty="0"/>
          </a:p>
        </p:txBody>
      </p:sp>
      <p:grpSp>
        <p:nvGrpSpPr>
          <p:cNvPr id="7" name="Group 6"/>
          <p:cNvGrpSpPr>
            <a:grpSpLocks noChangeAspect="1"/>
          </p:cNvGrpSpPr>
          <p:nvPr userDrawn="1"/>
        </p:nvGrpSpPr>
        <p:grpSpPr>
          <a:xfrm>
            <a:off x="457200" y="6400801"/>
            <a:ext cx="445686" cy="228600"/>
            <a:chOff x="1564265" y="2124364"/>
            <a:chExt cx="1044575" cy="535781"/>
          </a:xfrm>
        </p:grpSpPr>
        <p:sp>
          <p:nvSpPr>
            <p:cNvPr id="8" name="Freeform 26"/>
            <p:cNvSpPr>
              <a:spLocks/>
            </p:cNvSpPr>
            <p:nvPr/>
          </p:nvSpPr>
          <p:spPr bwMode="auto">
            <a:xfrm>
              <a:off x="1564265" y="2469645"/>
              <a:ext cx="1044575" cy="190500"/>
            </a:xfrm>
            <a:custGeom>
              <a:avLst/>
              <a:gdLst>
                <a:gd name="T0" fmla="*/ 241 w 480"/>
                <a:gd name="T1" fmla="*/ 85 h 85"/>
                <a:gd name="T2" fmla="*/ 11 w 480"/>
                <a:gd name="T3" fmla="*/ 31 h 85"/>
                <a:gd name="T4" fmla="*/ 4 w 480"/>
                <a:gd name="T5" fmla="*/ 11 h 85"/>
                <a:gd name="T6" fmla="*/ 24 w 480"/>
                <a:gd name="T7" fmla="*/ 4 h 85"/>
                <a:gd name="T8" fmla="*/ 240 w 480"/>
                <a:gd name="T9" fmla="*/ 55 h 85"/>
                <a:gd name="T10" fmla="*/ 456 w 480"/>
                <a:gd name="T11" fmla="*/ 4 h 85"/>
                <a:gd name="T12" fmla="*/ 477 w 480"/>
                <a:gd name="T13" fmla="*/ 11 h 85"/>
                <a:gd name="T14" fmla="*/ 470 w 480"/>
                <a:gd name="T15" fmla="*/ 31 h 85"/>
                <a:gd name="T16" fmla="*/ 241 w 480"/>
                <a:gd name="T17" fmla="*/ 85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0" h="85">
                  <a:moveTo>
                    <a:pt x="241" y="85"/>
                  </a:moveTo>
                  <a:cubicBezTo>
                    <a:pt x="160" y="85"/>
                    <a:pt x="82" y="67"/>
                    <a:pt x="11" y="31"/>
                  </a:cubicBezTo>
                  <a:cubicBezTo>
                    <a:pt x="3" y="27"/>
                    <a:pt x="0" y="18"/>
                    <a:pt x="4" y="11"/>
                  </a:cubicBezTo>
                  <a:cubicBezTo>
                    <a:pt x="8" y="3"/>
                    <a:pt x="17" y="0"/>
                    <a:pt x="24" y="4"/>
                  </a:cubicBezTo>
                  <a:cubicBezTo>
                    <a:pt x="92" y="38"/>
                    <a:pt x="164" y="55"/>
                    <a:pt x="240" y="55"/>
                  </a:cubicBezTo>
                  <a:cubicBezTo>
                    <a:pt x="316" y="55"/>
                    <a:pt x="389" y="38"/>
                    <a:pt x="456" y="4"/>
                  </a:cubicBezTo>
                  <a:cubicBezTo>
                    <a:pt x="464" y="0"/>
                    <a:pt x="473" y="3"/>
                    <a:pt x="477" y="11"/>
                  </a:cubicBezTo>
                  <a:cubicBezTo>
                    <a:pt x="480" y="18"/>
                    <a:pt x="477" y="27"/>
                    <a:pt x="470" y="31"/>
                  </a:cubicBezTo>
                  <a:cubicBezTo>
                    <a:pt x="398" y="67"/>
                    <a:pt x="321" y="85"/>
                    <a:pt x="241" y="85"/>
                  </a:cubicBezTo>
                  <a:close/>
                </a:path>
              </a:pathLst>
            </a:custGeom>
            <a:gradFill>
              <a:gsLst>
                <a:gs pos="15000">
                  <a:schemeClr val="accent3"/>
                </a:gs>
                <a:gs pos="50000">
                  <a:schemeClr val="accent1"/>
                </a:gs>
                <a:gs pos="85000">
                  <a:schemeClr val="accent2"/>
                </a:gs>
              </a:gsLst>
              <a:lin ang="0" scaled="0"/>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9" name="Freeform 8"/>
            <p:cNvSpPr>
              <a:spLocks noEditPoints="1"/>
            </p:cNvSpPr>
            <p:nvPr/>
          </p:nvSpPr>
          <p:spPr bwMode="auto">
            <a:xfrm>
              <a:off x="1688089" y="2124364"/>
              <a:ext cx="219075" cy="307975"/>
            </a:xfrm>
            <a:custGeom>
              <a:avLst/>
              <a:gdLst>
                <a:gd name="T0" fmla="*/ 52 w 101"/>
                <a:gd name="T1" fmla="*/ 0 h 141"/>
                <a:gd name="T2" fmla="*/ 101 w 101"/>
                <a:gd name="T3" fmla="*/ 48 h 141"/>
                <a:gd name="T4" fmla="*/ 52 w 101"/>
                <a:gd name="T5" fmla="*/ 97 h 141"/>
                <a:gd name="T6" fmla="*/ 23 w 101"/>
                <a:gd name="T7" fmla="*/ 97 h 141"/>
                <a:gd name="T8" fmla="*/ 23 w 101"/>
                <a:gd name="T9" fmla="*/ 141 h 141"/>
                <a:gd name="T10" fmla="*/ 0 w 101"/>
                <a:gd name="T11" fmla="*/ 141 h 141"/>
                <a:gd name="T12" fmla="*/ 0 w 101"/>
                <a:gd name="T13" fmla="*/ 0 h 141"/>
                <a:gd name="T14" fmla="*/ 52 w 101"/>
                <a:gd name="T15" fmla="*/ 0 h 141"/>
                <a:gd name="T16" fmla="*/ 52 w 101"/>
                <a:gd name="T17" fmla="*/ 23 h 141"/>
                <a:gd name="T18" fmla="*/ 23 w 101"/>
                <a:gd name="T19" fmla="*/ 23 h 141"/>
                <a:gd name="T20" fmla="*/ 23 w 101"/>
                <a:gd name="T21" fmla="*/ 74 h 141"/>
                <a:gd name="T22" fmla="*/ 52 w 101"/>
                <a:gd name="T23" fmla="*/ 74 h 141"/>
                <a:gd name="T24" fmla="*/ 78 w 101"/>
                <a:gd name="T25" fmla="*/ 48 h 141"/>
                <a:gd name="T26" fmla="*/ 52 w 101"/>
                <a:gd name="T27" fmla="*/ 23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1" h="141">
                  <a:moveTo>
                    <a:pt x="52" y="0"/>
                  </a:moveTo>
                  <a:cubicBezTo>
                    <a:pt x="81" y="0"/>
                    <a:pt x="101" y="20"/>
                    <a:pt x="101" y="48"/>
                  </a:cubicBezTo>
                  <a:cubicBezTo>
                    <a:pt x="101" y="76"/>
                    <a:pt x="81" y="97"/>
                    <a:pt x="52" y="97"/>
                  </a:cubicBezTo>
                  <a:cubicBezTo>
                    <a:pt x="23" y="97"/>
                    <a:pt x="23" y="97"/>
                    <a:pt x="23" y="97"/>
                  </a:cubicBezTo>
                  <a:cubicBezTo>
                    <a:pt x="23" y="141"/>
                    <a:pt x="23" y="141"/>
                    <a:pt x="23" y="141"/>
                  </a:cubicBezTo>
                  <a:cubicBezTo>
                    <a:pt x="0" y="141"/>
                    <a:pt x="0" y="141"/>
                    <a:pt x="0" y="141"/>
                  </a:cubicBezTo>
                  <a:cubicBezTo>
                    <a:pt x="0" y="0"/>
                    <a:pt x="0" y="0"/>
                    <a:pt x="0" y="0"/>
                  </a:cubicBezTo>
                  <a:lnTo>
                    <a:pt x="52" y="0"/>
                  </a:lnTo>
                  <a:close/>
                  <a:moveTo>
                    <a:pt x="52" y="23"/>
                  </a:moveTo>
                  <a:cubicBezTo>
                    <a:pt x="23" y="23"/>
                    <a:pt x="23" y="23"/>
                    <a:pt x="23" y="23"/>
                  </a:cubicBezTo>
                  <a:cubicBezTo>
                    <a:pt x="23" y="74"/>
                    <a:pt x="23" y="74"/>
                    <a:pt x="23" y="74"/>
                  </a:cubicBezTo>
                  <a:cubicBezTo>
                    <a:pt x="52" y="74"/>
                    <a:pt x="52" y="74"/>
                    <a:pt x="52" y="74"/>
                  </a:cubicBezTo>
                  <a:cubicBezTo>
                    <a:pt x="67" y="74"/>
                    <a:pt x="78" y="63"/>
                    <a:pt x="78" y="48"/>
                  </a:cubicBezTo>
                  <a:cubicBezTo>
                    <a:pt x="78" y="34"/>
                    <a:pt x="67" y="23"/>
                    <a:pt x="52" y="23"/>
                  </a:cubicBezTo>
                  <a:close/>
                </a:path>
              </a:pathLst>
            </a:custGeom>
            <a:solidFill>
              <a:srgbClr val="174A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9"/>
            <p:cNvSpPr>
              <a:spLocks noEditPoints="1"/>
            </p:cNvSpPr>
            <p:nvPr/>
          </p:nvSpPr>
          <p:spPr bwMode="auto">
            <a:xfrm>
              <a:off x="1854777" y="2124364"/>
              <a:ext cx="333375" cy="307975"/>
            </a:xfrm>
            <a:custGeom>
              <a:avLst/>
              <a:gdLst>
                <a:gd name="T0" fmla="*/ 161 w 210"/>
                <a:gd name="T1" fmla="*/ 161 h 194"/>
                <a:gd name="T2" fmla="*/ 49 w 210"/>
                <a:gd name="T3" fmla="*/ 161 h 194"/>
                <a:gd name="T4" fmla="*/ 35 w 210"/>
                <a:gd name="T5" fmla="*/ 194 h 194"/>
                <a:gd name="T6" fmla="*/ 0 w 210"/>
                <a:gd name="T7" fmla="*/ 194 h 194"/>
                <a:gd name="T8" fmla="*/ 90 w 210"/>
                <a:gd name="T9" fmla="*/ 0 h 194"/>
                <a:gd name="T10" fmla="*/ 120 w 210"/>
                <a:gd name="T11" fmla="*/ 0 h 194"/>
                <a:gd name="T12" fmla="*/ 210 w 210"/>
                <a:gd name="T13" fmla="*/ 194 h 194"/>
                <a:gd name="T14" fmla="*/ 176 w 210"/>
                <a:gd name="T15" fmla="*/ 194 h 194"/>
                <a:gd name="T16" fmla="*/ 161 w 210"/>
                <a:gd name="T17" fmla="*/ 161 h 194"/>
                <a:gd name="T18" fmla="*/ 64 w 210"/>
                <a:gd name="T19" fmla="*/ 129 h 194"/>
                <a:gd name="T20" fmla="*/ 146 w 210"/>
                <a:gd name="T21" fmla="*/ 129 h 194"/>
                <a:gd name="T22" fmla="*/ 105 w 210"/>
                <a:gd name="T23" fmla="*/ 41 h 194"/>
                <a:gd name="T24" fmla="*/ 64 w 210"/>
                <a:gd name="T25" fmla="*/ 129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10" h="194">
                  <a:moveTo>
                    <a:pt x="161" y="161"/>
                  </a:moveTo>
                  <a:lnTo>
                    <a:pt x="49" y="161"/>
                  </a:lnTo>
                  <a:lnTo>
                    <a:pt x="35" y="194"/>
                  </a:lnTo>
                  <a:lnTo>
                    <a:pt x="0" y="194"/>
                  </a:lnTo>
                  <a:lnTo>
                    <a:pt x="90" y="0"/>
                  </a:lnTo>
                  <a:lnTo>
                    <a:pt x="120" y="0"/>
                  </a:lnTo>
                  <a:lnTo>
                    <a:pt x="210" y="194"/>
                  </a:lnTo>
                  <a:lnTo>
                    <a:pt x="176" y="194"/>
                  </a:lnTo>
                  <a:lnTo>
                    <a:pt x="161" y="161"/>
                  </a:lnTo>
                  <a:close/>
                  <a:moveTo>
                    <a:pt x="64" y="129"/>
                  </a:moveTo>
                  <a:lnTo>
                    <a:pt x="146" y="129"/>
                  </a:lnTo>
                  <a:lnTo>
                    <a:pt x="105" y="41"/>
                  </a:lnTo>
                  <a:lnTo>
                    <a:pt x="64" y="129"/>
                  </a:lnTo>
                  <a:close/>
                </a:path>
              </a:pathLst>
            </a:custGeom>
            <a:solidFill>
              <a:srgbClr val="174A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10"/>
            <p:cNvSpPr>
              <a:spLocks/>
            </p:cNvSpPr>
            <p:nvPr/>
          </p:nvSpPr>
          <p:spPr bwMode="auto">
            <a:xfrm>
              <a:off x="2204027" y="2124364"/>
              <a:ext cx="277813" cy="307975"/>
            </a:xfrm>
            <a:custGeom>
              <a:avLst/>
              <a:gdLst>
                <a:gd name="T0" fmla="*/ 175 w 175"/>
                <a:gd name="T1" fmla="*/ 0 h 194"/>
                <a:gd name="T2" fmla="*/ 175 w 175"/>
                <a:gd name="T3" fmla="*/ 194 h 194"/>
                <a:gd name="T4" fmla="*/ 145 w 175"/>
                <a:gd name="T5" fmla="*/ 194 h 194"/>
                <a:gd name="T6" fmla="*/ 31 w 175"/>
                <a:gd name="T7" fmla="*/ 52 h 194"/>
                <a:gd name="T8" fmla="*/ 31 w 175"/>
                <a:gd name="T9" fmla="*/ 194 h 194"/>
                <a:gd name="T10" fmla="*/ 0 w 175"/>
                <a:gd name="T11" fmla="*/ 194 h 194"/>
                <a:gd name="T12" fmla="*/ 0 w 175"/>
                <a:gd name="T13" fmla="*/ 0 h 194"/>
                <a:gd name="T14" fmla="*/ 29 w 175"/>
                <a:gd name="T15" fmla="*/ 0 h 194"/>
                <a:gd name="T16" fmla="*/ 143 w 175"/>
                <a:gd name="T17" fmla="*/ 141 h 194"/>
                <a:gd name="T18" fmla="*/ 143 w 175"/>
                <a:gd name="T19" fmla="*/ 0 h 194"/>
                <a:gd name="T20" fmla="*/ 175 w 175"/>
                <a:gd name="T21" fmla="*/ 0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5" h="194">
                  <a:moveTo>
                    <a:pt x="175" y="0"/>
                  </a:moveTo>
                  <a:lnTo>
                    <a:pt x="175" y="194"/>
                  </a:lnTo>
                  <a:lnTo>
                    <a:pt x="145" y="194"/>
                  </a:lnTo>
                  <a:lnTo>
                    <a:pt x="31" y="52"/>
                  </a:lnTo>
                  <a:lnTo>
                    <a:pt x="31" y="194"/>
                  </a:lnTo>
                  <a:lnTo>
                    <a:pt x="0" y="194"/>
                  </a:lnTo>
                  <a:lnTo>
                    <a:pt x="0" y="0"/>
                  </a:lnTo>
                  <a:lnTo>
                    <a:pt x="29" y="0"/>
                  </a:lnTo>
                  <a:lnTo>
                    <a:pt x="143" y="141"/>
                  </a:lnTo>
                  <a:lnTo>
                    <a:pt x="143" y="0"/>
                  </a:lnTo>
                  <a:lnTo>
                    <a:pt x="175" y="0"/>
                  </a:lnTo>
                  <a:close/>
                </a:path>
              </a:pathLst>
            </a:custGeom>
            <a:solidFill>
              <a:srgbClr val="174A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cxnSp>
        <p:nvCxnSpPr>
          <p:cNvPr id="18" name="Straight Connector 17"/>
          <p:cNvCxnSpPr/>
          <p:nvPr userDrawn="1"/>
        </p:nvCxnSpPr>
        <p:spPr>
          <a:xfrm>
            <a:off x="0" y="1188720"/>
            <a:ext cx="9144000" cy="0"/>
          </a:xfrm>
          <a:prstGeom prst="line">
            <a:avLst/>
          </a:prstGeom>
          <a:ln w="38100">
            <a:gradFill>
              <a:gsLst>
                <a:gs pos="10000">
                  <a:schemeClr val="accent3"/>
                </a:gs>
                <a:gs pos="50000">
                  <a:schemeClr val="accent1"/>
                </a:gs>
                <a:gs pos="90000">
                  <a:schemeClr val="accent2"/>
                </a:gs>
              </a:gsLst>
              <a:lin ang="0" scaled="0"/>
            </a:gradFill>
          </a:ln>
        </p:spPr>
        <p:style>
          <a:lnRef idx="1">
            <a:schemeClr val="accent1"/>
          </a:lnRef>
          <a:fillRef idx="0">
            <a:schemeClr val="accent1"/>
          </a:fillRef>
          <a:effectRef idx="0">
            <a:schemeClr val="accent1"/>
          </a:effectRef>
          <a:fontRef idx="minor">
            <a:schemeClr val="tx1"/>
          </a:fontRef>
        </p:style>
      </p:cxnSp>
      <p:sp>
        <p:nvSpPr>
          <p:cNvPr id="17" name="Content Placeholder 2"/>
          <p:cNvSpPr>
            <a:spLocks noGrp="1"/>
          </p:cNvSpPr>
          <p:nvPr>
            <p:ph idx="13"/>
          </p:nvPr>
        </p:nvSpPr>
        <p:spPr>
          <a:xfrm>
            <a:off x="457200" y="457200"/>
            <a:ext cx="8229600" cy="731520"/>
          </a:xfrm>
        </p:spPr>
        <p:txBody>
          <a:bodyPr/>
          <a:lstStyle>
            <a:lvl1pPr>
              <a:spcAft>
                <a:spcPts val="0"/>
              </a:spcAft>
              <a:defRPr sz="2400"/>
            </a:lvl1pPr>
            <a:lvl2pPr marL="0" indent="0">
              <a:spcBef>
                <a:spcPts val="0"/>
              </a:spcBef>
              <a:buNone/>
              <a:defRPr sz="1400" b="0"/>
            </a:lvl2pPr>
          </a:lstStyle>
          <a:p>
            <a:pPr lvl="0"/>
            <a:r>
              <a:rPr lang="en-US" dirty="0"/>
              <a:t>Edit Master text styles</a:t>
            </a:r>
          </a:p>
          <a:p>
            <a:pPr lvl="1"/>
            <a:r>
              <a:rPr lang="en-US" dirty="0"/>
              <a:t>Second level</a:t>
            </a:r>
          </a:p>
        </p:txBody>
      </p:sp>
      <p:sp>
        <p:nvSpPr>
          <p:cNvPr id="19" name="Content Placeholder 2"/>
          <p:cNvSpPr>
            <a:spLocks noGrp="1"/>
          </p:cNvSpPr>
          <p:nvPr>
            <p:ph idx="14"/>
          </p:nvPr>
        </p:nvSpPr>
        <p:spPr>
          <a:xfrm>
            <a:off x="5029200" y="1965960"/>
            <a:ext cx="3657600" cy="342900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Content Placeholder 2"/>
          <p:cNvSpPr>
            <a:spLocks noGrp="1"/>
          </p:cNvSpPr>
          <p:nvPr>
            <p:ph idx="15"/>
          </p:nvPr>
        </p:nvSpPr>
        <p:spPr>
          <a:xfrm>
            <a:off x="5029200" y="1554479"/>
            <a:ext cx="3657600" cy="395563"/>
          </a:xfrm>
        </p:spPr>
        <p:txBody>
          <a:bodyPr/>
          <a:lstStyle/>
          <a:p>
            <a:pPr lvl="0"/>
            <a:r>
              <a:rPr lang="en-US" dirty="0"/>
              <a:t>Edit Master text styles</a:t>
            </a:r>
          </a:p>
        </p:txBody>
      </p:sp>
      <p:sp>
        <p:nvSpPr>
          <p:cNvPr id="22" name="Content Placeholder 2"/>
          <p:cNvSpPr>
            <a:spLocks noGrp="1"/>
          </p:cNvSpPr>
          <p:nvPr>
            <p:ph idx="16"/>
          </p:nvPr>
        </p:nvSpPr>
        <p:spPr>
          <a:xfrm>
            <a:off x="457200" y="1965960"/>
            <a:ext cx="3657600" cy="342900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3" name="Content Placeholder 2"/>
          <p:cNvSpPr>
            <a:spLocks noGrp="1"/>
          </p:cNvSpPr>
          <p:nvPr>
            <p:ph idx="17"/>
          </p:nvPr>
        </p:nvSpPr>
        <p:spPr>
          <a:xfrm>
            <a:off x="457200" y="1554479"/>
            <a:ext cx="3657600" cy="395563"/>
          </a:xfrm>
        </p:spPr>
        <p:txBody>
          <a:bodyPr/>
          <a:lstStyle/>
          <a:p>
            <a:pPr lvl="0"/>
            <a:r>
              <a:rPr lang="en-US" dirty="0"/>
              <a:t>Edit Master text styles</a:t>
            </a:r>
          </a:p>
        </p:txBody>
      </p:sp>
    </p:spTree>
    <p:extLst>
      <p:ext uri="{BB962C8B-B14F-4D97-AF65-F5344CB8AC3E}">
        <p14:creationId xmlns:p14="http://schemas.microsoft.com/office/powerpoint/2010/main" val="3607707500"/>
      </p:ext>
    </p:extLst>
  </p:cSld>
  <p:clrMapOvr>
    <a:masterClrMapping/>
  </p:clrMapOvr>
  <p:extLst mod="1">
    <p:ext uri="{DCECCB84-F9BA-43D5-87BE-67443E8EF086}">
      <p15:sldGuideLst xmlns:p15="http://schemas.microsoft.com/office/powerpoint/2012/main" xmlns=""/>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ext 2 Column">
    <p:spTree>
      <p:nvGrpSpPr>
        <p:cNvPr id="1" name=""/>
        <p:cNvGrpSpPr/>
        <p:nvPr/>
      </p:nvGrpSpPr>
      <p:grpSpPr>
        <a:xfrm>
          <a:off x="0" y="0"/>
          <a:ext cx="0" cy="0"/>
          <a:chOff x="0" y="0"/>
          <a:chExt cx="0" cy="0"/>
        </a:xfrm>
      </p:grpSpPr>
      <p:sp>
        <p:nvSpPr>
          <p:cNvPr id="15" name="Freeform 5"/>
          <p:cNvSpPr>
            <a:spLocks/>
          </p:cNvSpPr>
          <p:nvPr userDrawn="1"/>
        </p:nvSpPr>
        <p:spPr bwMode="auto">
          <a:xfrm>
            <a:off x="0" y="5726114"/>
            <a:ext cx="9144001" cy="1125537"/>
          </a:xfrm>
          <a:custGeom>
            <a:avLst/>
            <a:gdLst>
              <a:gd name="T0" fmla="*/ 2880 w 2880"/>
              <a:gd name="T1" fmla="*/ 0 h 353"/>
              <a:gd name="T2" fmla="*/ 1436 w 2880"/>
              <a:gd name="T3" fmla="*/ 296 h 353"/>
              <a:gd name="T4" fmla="*/ 0 w 2880"/>
              <a:gd name="T5" fmla="*/ 3 h 353"/>
              <a:gd name="T6" fmla="*/ 0 w 2880"/>
              <a:gd name="T7" fmla="*/ 353 h 353"/>
              <a:gd name="T8" fmla="*/ 2880 w 2880"/>
              <a:gd name="T9" fmla="*/ 353 h 353"/>
              <a:gd name="T10" fmla="*/ 2880 w 2880"/>
              <a:gd name="T11" fmla="*/ 0 h 353"/>
            </a:gdLst>
            <a:ahLst/>
            <a:cxnLst>
              <a:cxn ang="0">
                <a:pos x="T0" y="T1"/>
              </a:cxn>
              <a:cxn ang="0">
                <a:pos x="T2" y="T3"/>
              </a:cxn>
              <a:cxn ang="0">
                <a:pos x="T4" y="T5"/>
              </a:cxn>
              <a:cxn ang="0">
                <a:pos x="T6" y="T7"/>
              </a:cxn>
              <a:cxn ang="0">
                <a:pos x="T8" y="T9"/>
              </a:cxn>
              <a:cxn ang="0">
                <a:pos x="T10" y="T11"/>
              </a:cxn>
            </a:cxnLst>
            <a:rect l="0" t="0" r="r" b="b"/>
            <a:pathLst>
              <a:path w="2880" h="353">
                <a:moveTo>
                  <a:pt x="2880" y="0"/>
                </a:moveTo>
                <a:cubicBezTo>
                  <a:pt x="2488" y="189"/>
                  <a:pt x="1977" y="296"/>
                  <a:pt x="1436" y="296"/>
                </a:cubicBezTo>
                <a:cubicBezTo>
                  <a:pt x="905" y="296"/>
                  <a:pt x="393" y="189"/>
                  <a:pt x="0" y="3"/>
                </a:cubicBezTo>
                <a:cubicBezTo>
                  <a:pt x="0" y="353"/>
                  <a:pt x="0" y="353"/>
                  <a:pt x="0" y="353"/>
                </a:cubicBezTo>
                <a:cubicBezTo>
                  <a:pt x="2880" y="353"/>
                  <a:pt x="2880" y="353"/>
                  <a:pt x="2880" y="353"/>
                </a:cubicBezTo>
                <a:lnTo>
                  <a:pt x="2880" y="0"/>
                </a:lnTo>
                <a:close/>
              </a:path>
            </a:pathLst>
          </a:custGeom>
          <a:solidFill>
            <a:srgbClr val="BBDDE6">
              <a:alpha val="30000"/>
            </a:srgb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6" name="Rectangle 15"/>
          <p:cNvSpPr/>
          <p:nvPr userDrawn="1"/>
        </p:nvSpPr>
        <p:spPr>
          <a:xfrm>
            <a:off x="0" y="0"/>
            <a:ext cx="9144000" cy="1188720"/>
          </a:xfrm>
          <a:prstGeom prst="rect">
            <a:avLst/>
          </a:prstGeom>
          <a:solidFill>
            <a:srgbClr val="BBDDE6">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a:xfrm>
            <a:off x="457200" y="1554480"/>
            <a:ext cx="3886200" cy="434340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3543300" y="6442711"/>
            <a:ext cx="2057400" cy="152400"/>
          </a:xfrm>
        </p:spPr>
        <p:txBody>
          <a:bodyPr/>
          <a:lstStyle/>
          <a:p>
            <a:fld id="{53D1A74B-B350-4C00-82F4-41D8AF0A5CC6}" type="datetime1">
              <a:rPr lang="en-US" smtClean="0"/>
              <a:t>9/17/18</a:t>
            </a:fld>
            <a:endParaRPr lang="en-US" dirty="0"/>
          </a:p>
        </p:txBody>
      </p:sp>
      <p:sp>
        <p:nvSpPr>
          <p:cNvPr id="5" name="Footer Placeholder 4"/>
          <p:cNvSpPr>
            <a:spLocks noGrp="1"/>
          </p:cNvSpPr>
          <p:nvPr>
            <p:ph type="ftr" sz="quarter" idx="11"/>
          </p:nvPr>
        </p:nvSpPr>
        <p:spPr>
          <a:xfrm>
            <a:off x="6583680" y="6442711"/>
            <a:ext cx="1828800" cy="152400"/>
          </a:xfrm>
        </p:spPr>
        <p:txBody>
          <a:bodyPr/>
          <a:lstStyle/>
          <a:p>
            <a:r>
              <a:rPr lang="en-US" dirty="0"/>
              <a:t>PAN Foundation</a:t>
            </a:r>
          </a:p>
        </p:txBody>
      </p:sp>
      <p:sp>
        <p:nvSpPr>
          <p:cNvPr id="6" name="Slide Number Placeholder 5"/>
          <p:cNvSpPr>
            <a:spLocks noGrp="1"/>
          </p:cNvSpPr>
          <p:nvPr>
            <p:ph type="sldNum" sz="quarter" idx="12"/>
          </p:nvPr>
        </p:nvSpPr>
        <p:spPr>
          <a:xfrm>
            <a:off x="8412480" y="6442711"/>
            <a:ext cx="274320" cy="152400"/>
          </a:xfrm>
        </p:spPr>
        <p:txBody>
          <a:bodyPr/>
          <a:lstStyle/>
          <a:p>
            <a:fld id="{845C981C-96CA-4D81-96B2-DCB7C5D6672F}" type="slidenum">
              <a:rPr lang="en-US" smtClean="0"/>
              <a:t>‹#›</a:t>
            </a:fld>
            <a:endParaRPr lang="en-US" dirty="0"/>
          </a:p>
        </p:txBody>
      </p:sp>
      <p:grpSp>
        <p:nvGrpSpPr>
          <p:cNvPr id="7" name="Group 6"/>
          <p:cNvGrpSpPr>
            <a:grpSpLocks noChangeAspect="1"/>
          </p:cNvGrpSpPr>
          <p:nvPr userDrawn="1"/>
        </p:nvGrpSpPr>
        <p:grpSpPr>
          <a:xfrm>
            <a:off x="457200" y="6400801"/>
            <a:ext cx="445686" cy="228600"/>
            <a:chOff x="1564265" y="2124364"/>
            <a:chExt cx="1044575" cy="535781"/>
          </a:xfrm>
        </p:grpSpPr>
        <p:sp>
          <p:nvSpPr>
            <p:cNvPr id="8" name="Freeform 26"/>
            <p:cNvSpPr>
              <a:spLocks/>
            </p:cNvSpPr>
            <p:nvPr/>
          </p:nvSpPr>
          <p:spPr bwMode="auto">
            <a:xfrm>
              <a:off x="1564265" y="2469645"/>
              <a:ext cx="1044575" cy="190500"/>
            </a:xfrm>
            <a:custGeom>
              <a:avLst/>
              <a:gdLst>
                <a:gd name="T0" fmla="*/ 241 w 480"/>
                <a:gd name="T1" fmla="*/ 85 h 85"/>
                <a:gd name="T2" fmla="*/ 11 w 480"/>
                <a:gd name="T3" fmla="*/ 31 h 85"/>
                <a:gd name="T4" fmla="*/ 4 w 480"/>
                <a:gd name="T5" fmla="*/ 11 h 85"/>
                <a:gd name="T6" fmla="*/ 24 w 480"/>
                <a:gd name="T7" fmla="*/ 4 h 85"/>
                <a:gd name="T8" fmla="*/ 240 w 480"/>
                <a:gd name="T9" fmla="*/ 55 h 85"/>
                <a:gd name="T10" fmla="*/ 456 w 480"/>
                <a:gd name="T11" fmla="*/ 4 h 85"/>
                <a:gd name="T12" fmla="*/ 477 w 480"/>
                <a:gd name="T13" fmla="*/ 11 h 85"/>
                <a:gd name="T14" fmla="*/ 470 w 480"/>
                <a:gd name="T15" fmla="*/ 31 h 85"/>
                <a:gd name="T16" fmla="*/ 241 w 480"/>
                <a:gd name="T17" fmla="*/ 85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0" h="85">
                  <a:moveTo>
                    <a:pt x="241" y="85"/>
                  </a:moveTo>
                  <a:cubicBezTo>
                    <a:pt x="160" y="85"/>
                    <a:pt x="82" y="67"/>
                    <a:pt x="11" y="31"/>
                  </a:cubicBezTo>
                  <a:cubicBezTo>
                    <a:pt x="3" y="27"/>
                    <a:pt x="0" y="18"/>
                    <a:pt x="4" y="11"/>
                  </a:cubicBezTo>
                  <a:cubicBezTo>
                    <a:pt x="8" y="3"/>
                    <a:pt x="17" y="0"/>
                    <a:pt x="24" y="4"/>
                  </a:cubicBezTo>
                  <a:cubicBezTo>
                    <a:pt x="92" y="38"/>
                    <a:pt x="164" y="55"/>
                    <a:pt x="240" y="55"/>
                  </a:cubicBezTo>
                  <a:cubicBezTo>
                    <a:pt x="316" y="55"/>
                    <a:pt x="389" y="38"/>
                    <a:pt x="456" y="4"/>
                  </a:cubicBezTo>
                  <a:cubicBezTo>
                    <a:pt x="464" y="0"/>
                    <a:pt x="473" y="3"/>
                    <a:pt x="477" y="11"/>
                  </a:cubicBezTo>
                  <a:cubicBezTo>
                    <a:pt x="480" y="18"/>
                    <a:pt x="477" y="27"/>
                    <a:pt x="470" y="31"/>
                  </a:cubicBezTo>
                  <a:cubicBezTo>
                    <a:pt x="398" y="67"/>
                    <a:pt x="321" y="85"/>
                    <a:pt x="241" y="85"/>
                  </a:cubicBezTo>
                  <a:close/>
                </a:path>
              </a:pathLst>
            </a:custGeom>
            <a:gradFill>
              <a:gsLst>
                <a:gs pos="15000">
                  <a:schemeClr val="accent3"/>
                </a:gs>
                <a:gs pos="50000">
                  <a:schemeClr val="accent1"/>
                </a:gs>
                <a:gs pos="85000">
                  <a:schemeClr val="accent2"/>
                </a:gs>
              </a:gsLst>
              <a:lin ang="0" scaled="0"/>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9" name="Freeform 8"/>
            <p:cNvSpPr>
              <a:spLocks noEditPoints="1"/>
            </p:cNvSpPr>
            <p:nvPr/>
          </p:nvSpPr>
          <p:spPr bwMode="auto">
            <a:xfrm>
              <a:off x="1688089" y="2124364"/>
              <a:ext cx="219075" cy="307975"/>
            </a:xfrm>
            <a:custGeom>
              <a:avLst/>
              <a:gdLst>
                <a:gd name="T0" fmla="*/ 52 w 101"/>
                <a:gd name="T1" fmla="*/ 0 h 141"/>
                <a:gd name="T2" fmla="*/ 101 w 101"/>
                <a:gd name="T3" fmla="*/ 48 h 141"/>
                <a:gd name="T4" fmla="*/ 52 w 101"/>
                <a:gd name="T5" fmla="*/ 97 h 141"/>
                <a:gd name="T6" fmla="*/ 23 w 101"/>
                <a:gd name="T7" fmla="*/ 97 h 141"/>
                <a:gd name="T8" fmla="*/ 23 w 101"/>
                <a:gd name="T9" fmla="*/ 141 h 141"/>
                <a:gd name="T10" fmla="*/ 0 w 101"/>
                <a:gd name="T11" fmla="*/ 141 h 141"/>
                <a:gd name="T12" fmla="*/ 0 w 101"/>
                <a:gd name="T13" fmla="*/ 0 h 141"/>
                <a:gd name="T14" fmla="*/ 52 w 101"/>
                <a:gd name="T15" fmla="*/ 0 h 141"/>
                <a:gd name="T16" fmla="*/ 52 w 101"/>
                <a:gd name="T17" fmla="*/ 23 h 141"/>
                <a:gd name="T18" fmla="*/ 23 w 101"/>
                <a:gd name="T19" fmla="*/ 23 h 141"/>
                <a:gd name="T20" fmla="*/ 23 w 101"/>
                <a:gd name="T21" fmla="*/ 74 h 141"/>
                <a:gd name="T22" fmla="*/ 52 w 101"/>
                <a:gd name="T23" fmla="*/ 74 h 141"/>
                <a:gd name="T24" fmla="*/ 78 w 101"/>
                <a:gd name="T25" fmla="*/ 48 h 141"/>
                <a:gd name="T26" fmla="*/ 52 w 101"/>
                <a:gd name="T27" fmla="*/ 23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1" h="141">
                  <a:moveTo>
                    <a:pt x="52" y="0"/>
                  </a:moveTo>
                  <a:cubicBezTo>
                    <a:pt x="81" y="0"/>
                    <a:pt x="101" y="20"/>
                    <a:pt x="101" y="48"/>
                  </a:cubicBezTo>
                  <a:cubicBezTo>
                    <a:pt x="101" y="76"/>
                    <a:pt x="81" y="97"/>
                    <a:pt x="52" y="97"/>
                  </a:cubicBezTo>
                  <a:cubicBezTo>
                    <a:pt x="23" y="97"/>
                    <a:pt x="23" y="97"/>
                    <a:pt x="23" y="97"/>
                  </a:cubicBezTo>
                  <a:cubicBezTo>
                    <a:pt x="23" y="141"/>
                    <a:pt x="23" y="141"/>
                    <a:pt x="23" y="141"/>
                  </a:cubicBezTo>
                  <a:cubicBezTo>
                    <a:pt x="0" y="141"/>
                    <a:pt x="0" y="141"/>
                    <a:pt x="0" y="141"/>
                  </a:cubicBezTo>
                  <a:cubicBezTo>
                    <a:pt x="0" y="0"/>
                    <a:pt x="0" y="0"/>
                    <a:pt x="0" y="0"/>
                  </a:cubicBezTo>
                  <a:lnTo>
                    <a:pt x="52" y="0"/>
                  </a:lnTo>
                  <a:close/>
                  <a:moveTo>
                    <a:pt x="52" y="23"/>
                  </a:moveTo>
                  <a:cubicBezTo>
                    <a:pt x="23" y="23"/>
                    <a:pt x="23" y="23"/>
                    <a:pt x="23" y="23"/>
                  </a:cubicBezTo>
                  <a:cubicBezTo>
                    <a:pt x="23" y="74"/>
                    <a:pt x="23" y="74"/>
                    <a:pt x="23" y="74"/>
                  </a:cubicBezTo>
                  <a:cubicBezTo>
                    <a:pt x="52" y="74"/>
                    <a:pt x="52" y="74"/>
                    <a:pt x="52" y="74"/>
                  </a:cubicBezTo>
                  <a:cubicBezTo>
                    <a:pt x="67" y="74"/>
                    <a:pt x="78" y="63"/>
                    <a:pt x="78" y="48"/>
                  </a:cubicBezTo>
                  <a:cubicBezTo>
                    <a:pt x="78" y="34"/>
                    <a:pt x="67" y="23"/>
                    <a:pt x="52" y="23"/>
                  </a:cubicBezTo>
                  <a:close/>
                </a:path>
              </a:pathLst>
            </a:custGeom>
            <a:solidFill>
              <a:srgbClr val="174A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9"/>
            <p:cNvSpPr>
              <a:spLocks noEditPoints="1"/>
            </p:cNvSpPr>
            <p:nvPr/>
          </p:nvSpPr>
          <p:spPr bwMode="auto">
            <a:xfrm>
              <a:off x="1854777" y="2124364"/>
              <a:ext cx="333375" cy="307975"/>
            </a:xfrm>
            <a:custGeom>
              <a:avLst/>
              <a:gdLst>
                <a:gd name="T0" fmla="*/ 161 w 210"/>
                <a:gd name="T1" fmla="*/ 161 h 194"/>
                <a:gd name="T2" fmla="*/ 49 w 210"/>
                <a:gd name="T3" fmla="*/ 161 h 194"/>
                <a:gd name="T4" fmla="*/ 35 w 210"/>
                <a:gd name="T5" fmla="*/ 194 h 194"/>
                <a:gd name="T6" fmla="*/ 0 w 210"/>
                <a:gd name="T7" fmla="*/ 194 h 194"/>
                <a:gd name="T8" fmla="*/ 90 w 210"/>
                <a:gd name="T9" fmla="*/ 0 h 194"/>
                <a:gd name="T10" fmla="*/ 120 w 210"/>
                <a:gd name="T11" fmla="*/ 0 h 194"/>
                <a:gd name="T12" fmla="*/ 210 w 210"/>
                <a:gd name="T13" fmla="*/ 194 h 194"/>
                <a:gd name="T14" fmla="*/ 176 w 210"/>
                <a:gd name="T15" fmla="*/ 194 h 194"/>
                <a:gd name="T16" fmla="*/ 161 w 210"/>
                <a:gd name="T17" fmla="*/ 161 h 194"/>
                <a:gd name="T18" fmla="*/ 64 w 210"/>
                <a:gd name="T19" fmla="*/ 129 h 194"/>
                <a:gd name="T20" fmla="*/ 146 w 210"/>
                <a:gd name="T21" fmla="*/ 129 h 194"/>
                <a:gd name="T22" fmla="*/ 105 w 210"/>
                <a:gd name="T23" fmla="*/ 41 h 194"/>
                <a:gd name="T24" fmla="*/ 64 w 210"/>
                <a:gd name="T25" fmla="*/ 129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10" h="194">
                  <a:moveTo>
                    <a:pt x="161" y="161"/>
                  </a:moveTo>
                  <a:lnTo>
                    <a:pt x="49" y="161"/>
                  </a:lnTo>
                  <a:lnTo>
                    <a:pt x="35" y="194"/>
                  </a:lnTo>
                  <a:lnTo>
                    <a:pt x="0" y="194"/>
                  </a:lnTo>
                  <a:lnTo>
                    <a:pt x="90" y="0"/>
                  </a:lnTo>
                  <a:lnTo>
                    <a:pt x="120" y="0"/>
                  </a:lnTo>
                  <a:lnTo>
                    <a:pt x="210" y="194"/>
                  </a:lnTo>
                  <a:lnTo>
                    <a:pt x="176" y="194"/>
                  </a:lnTo>
                  <a:lnTo>
                    <a:pt x="161" y="161"/>
                  </a:lnTo>
                  <a:close/>
                  <a:moveTo>
                    <a:pt x="64" y="129"/>
                  </a:moveTo>
                  <a:lnTo>
                    <a:pt x="146" y="129"/>
                  </a:lnTo>
                  <a:lnTo>
                    <a:pt x="105" y="41"/>
                  </a:lnTo>
                  <a:lnTo>
                    <a:pt x="64" y="129"/>
                  </a:lnTo>
                  <a:close/>
                </a:path>
              </a:pathLst>
            </a:custGeom>
            <a:solidFill>
              <a:srgbClr val="174A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10"/>
            <p:cNvSpPr>
              <a:spLocks/>
            </p:cNvSpPr>
            <p:nvPr/>
          </p:nvSpPr>
          <p:spPr bwMode="auto">
            <a:xfrm>
              <a:off x="2204027" y="2124364"/>
              <a:ext cx="277813" cy="307975"/>
            </a:xfrm>
            <a:custGeom>
              <a:avLst/>
              <a:gdLst>
                <a:gd name="T0" fmla="*/ 175 w 175"/>
                <a:gd name="T1" fmla="*/ 0 h 194"/>
                <a:gd name="T2" fmla="*/ 175 w 175"/>
                <a:gd name="T3" fmla="*/ 194 h 194"/>
                <a:gd name="T4" fmla="*/ 145 w 175"/>
                <a:gd name="T5" fmla="*/ 194 h 194"/>
                <a:gd name="T6" fmla="*/ 31 w 175"/>
                <a:gd name="T7" fmla="*/ 52 h 194"/>
                <a:gd name="T8" fmla="*/ 31 w 175"/>
                <a:gd name="T9" fmla="*/ 194 h 194"/>
                <a:gd name="T10" fmla="*/ 0 w 175"/>
                <a:gd name="T11" fmla="*/ 194 h 194"/>
                <a:gd name="T12" fmla="*/ 0 w 175"/>
                <a:gd name="T13" fmla="*/ 0 h 194"/>
                <a:gd name="T14" fmla="*/ 29 w 175"/>
                <a:gd name="T15" fmla="*/ 0 h 194"/>
                <a:gd name="T16" fmla="*/ 143 w 175"/>
                <a:gd name="T17" fmla="*/ 141 h 194"/>
                <a:gd name="T18" fmla="*/ 143 w 175"/>
                <a:gd name="T19" fmla="*/ 0 h 194"/>
                <a:gd name="T20" fmla="*/ 175 w 175"/>
                <a:gd name="T21" fmla="*/ 0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5" h="194">
                  <a:moveTo>
                    <a:pt x="175" y="0"/>
                  </a:moveTo>
                  <a:lnTo>
                    <a:pt x="175" y="194"/>
                  </a:lnTo>
                  <a:lnTo>
                    <a:pt x="145" y="194"/>
                  </a:lnTo>
                  <a:lnTo>
                    <a:pt x="31" y="52"/>
                  </a:lnTo>
                  <a:lnTo>
                    <a:pt x="31" y="194"/>
                  </a:lnTo>
                  <a:lnTo>
                    <a:pt x="0" y="194"/>
                  </a:lnTo>
                  <a:lnTo>
                    <a:pt x="0" y="0"/>
                  </a:lnTo>
                  <a:lnTo>
                    <a:pt x="29" y="0"/>
                  </a:lnTo>
                  <a:lnTo>
                    <a:pt x="143" y="141"/>
                  </a:lnTo>
                  <a:lnTo>
                    <a:pt x="143" y="0"/>
                  </a:lnTo>
                  <a:lnTo>
                    <a:pt x="175" y="0"/>
                  </a:lnTo>
                  <a:close/>
                </a:path>
              </a:pathLst>
            </a:custGeom>
            <a:solidFill>
              <a:srgbClr val="174A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cxnSp>
        <p:nvCxnSpPr>
          <p:cNvPr id="18" name="Straight Connector 17"/>
          <p:cNvCxnSpPr/>
          <p:nvPr userDrawn="1"/>
        </p:nvCxnSpPr>
        <p:spPr>
          <a:xfrm>
            <a:off x="0" y="1188720"/>
            <a:ext cx="9144000" cy="0"/>
          </a:xfrm>
          <a:prstGeom prst="line">
            <a:avLst/>
          </a:prstGeom>
          <a:ln w="38100">
            <a:gradFill>
              <a:gsLst>
                <a:gs pos="10000">
                  <a:schemeClr val="accent3"/>
                </a:gs>
                <a:gs pos="50000">
                  <a:schemeClr val="accent1"/>
                </a:gs>
                <a:gs pos="90000">
                  <a:schemeClr val="accent2"/>
                </a:gs>
              </a:gsLst>
              <a:lin ang="0" scaled="0"/>
            </a:gradFill>
          </a:ln>
        </p:spPr>
        <p:style>
          <a:lnRef idx="1">
            <a:schemeClr val="accent1"/>
          </a:lnRef>
          <a:fillRef idx="0">
            <a:schemeClr val="accent1"/>
          </a:fillRef>
          <a:effectRef idx="0">
            <a:schemeClr val="accent1"/>
          </a:effectRef>
          <a:fontRef idx="minor">
            <a:schemeClr val="tx1"/>
          </a:fontRef>
        </p:style>
      </p:cxnSp>
      <p:sp>
        <p:nvSpPr>
          <p:cNvPr id="17" name="Content Placeholder 2"/>
          <p:cNvSpPr>
            <a:spLocks noGrp="1"/>
          </p:cNvSpPr>
          <p:nvPr>
            <p:ph idx="13"/>
          </p:nvPr>
        </p:nvSpPr>
        <p:spPr>
          <a:xfrm>
            <a:off x="457200" y="457200"/>
            <a:ext cx="8229600" cy="731520"/>
          </a:xfrm>
        </p:spPr>
        <p:txBody>
          <a:bodyPr/>
          <a:lstStyle>
            <a:lvl1pPr>
              <a:spcAft>
                <a:spcPts val="0"/>
              </a:spcAft>
              <a:defRPr sz="2400"/>
            </a:lvl1pPr>
            <a:lvl2pPr marL="0" indent="0">
              <a:spcBef>
                <a:spcPts val="0"/>
              </a:spcBef>
              <a:buNone/>
              <a:defRPr sz="1400" b="0"/>
            </a:lvl2pPr>
          </a:lstStyle>
          <a:p>
            <a:pPr lvl="0"/>
            <a:r>
              <a:rPr lang="en-US" dirty="0"/>
              <a:t>Edit Master text styles</a:t>
            </a:r>
          </a:p>
          <a:p>
            <a:pPr lvl="1"/>
            <a:r>
              <a:rPr lang="en-US" dirty="0"/>
              <a:t>Second level</a:t>
            </a:r>
          </a:p>
        </p:txBody>
      </p:sp>
      <p:sp>
        <p:nvSpPr>
          <p:cNvPr id="19" name="Content Placeholder 2"/>
          <p:cNvSpPr>
            <a:spLocks noGrp="1"/>
          </p:cNvSpPr>
          <p:nvPr>
            <p:ph idx="14"/>
          </p:nvPr>
        </p:nvSpPr>
        <p:spPr>
          <a:xfrm>
            <a:off x="4800600" y="1554480"/>
            <a:ext cx="3886200" cy="434340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135748757"/>
      </p:ext>
    </p:extLst>
  </p:cSld>
  <p:clrMapOvr>
    <a:masterClrMapping/>
  </p:clrMapOvr>
  <p:extLst mod="1">
    <p:ext uri="{DCECCB84-F9BA-43D5-87BE-67443E8EF086}">
      <p15:sldGuideLst xmlns:p15="http://schemas.microsoft.com/office/powerpoint/2012/main" xmlns=""/>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xt 3 Column">
    <p:spTree>
      <p:nvGrpSpPr>
        <p:cNvPr id="1" name=""/>
        <p:cNvGrpSpPr/>
        <p:nvPr/>
      </p:nvGrpSpPr>
      <p:grpSpPr>
        <a:xfrm>
          <a:off x="0" y="0"/>
          <a:ext cx="0" cy="0"/>
          <a:chOff x="0" y="0"/>
          <a:chExt cx="0" cy="0"/>
        </a:xfrm>
      </p:grpSpPr>
      <p:sp>
        <p:nvSpPr>
          <p:cNvPr id="15" name="Freeform 5"/>
          <p:cNvSpPr>
            <a:spLocks/>
          </p:cNvSpPr>
          <p:nvPr userDrawn="1"/>
        </p:nvSpPr>
        <p:spPr bwMode="auto">
          <a:xfrm>
            <a:off x="0" y="5726114"/>
            <a:ext cx="9144001" cy="1125537"/>
          </a:xfrm>
          <a:custGeom>
            <a:avLst/>
            <a:gdLst>
              <a:gd name="T0" fmla="*/ 2880 w 2880"/>
              <a:gd name="T1" fmla="*/ 0 h 353"/>
              <a:gd name="T2" fmla="*/ 1436 w 2880"/>
              <a:gd name="T3" fmla="*/ 296 h 353"/>
              <a:gd name="T4" fmla="*/ 0 w 2880"/>
              <a:gd name="T5" fmla="*/ 3 h 353"/>
              <a:gd name="T6" fmla="*/ 0 w 2880"/>
              <a:gd name="T7" fmla="*/ 353 h 353"/>
              <a:gd name="T8" fmla="*/ 2880 w 2880"/>
              <a:gd name="T9" fmla="*/ 353 h 353"/>
              <a:gd name="T10" fmla="*/ 2880 w 2880"/>
              <a:gd name="T11" fmla="*/ 0 h 353"/>
            </a:gdLst>
            <a:ahLst/>
            <a:cxnLst>
              <a:cxn ang="0">
                <a:pos x="T0" y="T1"/>
              </a:cxn>
              <a:cxn ang="0">
                <a:pos x="T2" y="T3"/>
              </a:cxn>
              <a:cxn ang="0">
                <a:pos x="T4" y="T5"/>
              </a:cxn>
              <a:cxn ang="0">
                <a:pos x="T6" y="T7"/>
              </a:cxn>
              <a:cxn ang="0">
                <a:pos x="T8" y="T9"/>
              </a:cxn>
              <a:cxn ang="0">
                <a:pos x="T10" y="T11"/>
              </a:cxn>
            </a:cxnLst>
            <a:rect l="0" t="0" r="r" b="b"/>
            <a:pathLst>
              <a:path w="2880" h="353">
                <a:moveTo>
                  <a:pt x="2880" y="0"/>
                </a:moveTo>
                <a:cubicBezTo>
                  <a:pt x="2488" y="189"/>
                  <a:pt x="1977" y="296"/>
                  <a:pt x="1436" y="296"/>
                </a:cubicBezTo>
                <a:cubicBezTo>
                  <a:pt x="905" y="296"/>
                  <a:pt x="393" y="189"/>
                  <a:pt x="0" y="3"/>
                </a:cubicBezTo>
                <a:cubicBezTo>
                  <a:pt x="0" y="353"/>
                  <a:pt x="0" y="353"/>
                  <a:pt x="0" y="353"/>
                </a:cubicBezTo>
                <a:cubicBezTo>
                  <a:pt x="2880" y="353"/>
                  <a:pt x="2880" y="353"/>
                  <a:pt x="2880" y="353"/>
                </a:cubicBezTo>
                <a:lnTo>
                  <a:pt x="2880" y="0"/>
                </a:lnTo>
                <a:close/>
              </a:path>
            </a:pathLst>
          </a:custGeom>
          <a:solidFill>
            <a:srgbClr val="BBDDE6">
              <a:alpha val="30000"/>
            </a:srgb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6" name="Rectangle 15"/>
          <p:cNvSpPr/>
          <p:nvPr userDrawn="1"/>
        </p:nvSpPr>
        <p:spPr>
          <a:xfrm>
            <a:off x="0" y="0"/>
            <a:ext cx="9144000" cy="1188720"/>
          </a:xfrm>
          <a:prstGeom prst="rect">
            <a:avLst/>
          </a:prstGeom>
          <a:solidFill>
            <a:srgbClr val="BBDDE6">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a:xfrm>
            <a:off x="457200" y="1554480"/>
            <a:ext cx="2468880" cy="434340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3543300" y="6442711"/>
            <a:ext cx="2057400" cy="152400"/>
          </a:xfrm>
        </p:spPr>
        <p:txBody>
          <a:bodyPr/>
          <a:lstStyle/>
          <a:p>
            <a:fld id="{B25DE757-B4AD-4689-BCE1-992FBBA9E83B}" type="datetime1">
              <a:rPr lang="en-US" smtClean="0"/>
              <a:t>9/17/18</a:t>
            </a:fld>
            <a:endParaRPr lang="en-US" dirty="0"/>
          </a:p>
        </p:txBody>
      </p:sp>
      <p:sp>
        <p:nvSpPr>
          <p:cNvPr id="5" name="Footer Placeholder 4"/>
          <p:cNvSpPr>
            <a:spLocks noGrp="1"/>
          </p:cNvSpPr>
          <p:nvPr>
            <p:ph type="ftr" sz="quarter" idx="11"/>
          </p:nvPr>
        </p:nvSpPr>
        <p:spPr>
          <a:xfrm>
            <a:off x="6583680" y="6442711"/>
            <a:ext cx="1828800" cy="152400"/>
          </a:xfrm>
        </p:spPr>
        <p:txBody>
          <a:bodyPr/>
          <a:lstStyle/>
          <a:p>
            <a:r>
              <a:rPr lang="en-US" dirty="0"/>
              <a:t>PAN Foundation</a:t>
            </a:r>
          </a:p>
        </p:txBody>
      </p:sp>
      <p:sp>
        <p:nvSpPr>
          <p:cNvPr id="6" name="Slide Number Placeholder 5"/>
          <p:cNvSpPr>
            <a:spLocks noGrp="1"/>
          </p:cNvSpPr>
          <p:nvPr>
            <p:ph type="sldNum" sz="quarter" idx="12"/>
          </p:nvPr>
        </p:nvSpPr>
        <p:spPr>
          <a:xfrm>
            <a:off x="8412480" y="6442711"/>
            <a:ext cx="274320" cy="152400"/>
          </a:xfrm>
        </p:spPr>
        <p:txBody>
          <a:bodyPr/>
          <a:lstStyle/>
          <a:p>
            <a:fld id="{845C981C-96CA-4D81-96B2-DCB7C5D6672F}" type="slidenum">
              <a:rPr lang="en-US" smtClean="0"/>
              <a:t>‹#›</a:t>
            </a:fld>
            <a:endParaRPr lang="en-US" dirty="0"/>
          </a:p>
        </p:txBody>
      </p:sp>
      <p:grpSp>
        <p:nvGrpSpPr>
          <p:cNvPr id="7" name="Group 6"/>
          <p:cNvGrpSpPr>
            <a:grpSpLocks noChangeAspect="1"/>
          </p:cNvGrpSpPr>
          <p:nvPr userDrawn="1"/>
        </p:nvGrpSpPr>
        <p:grpSpPr>
          <a:xfrm>
            <a:off x="457200" y="6400801"/>
            <a:ext cx="445686" cy="228600"/>
            <a:chOff x="1564265" y="2124364"/>
            <a:chExt cx="1044575" cy="535781"/>
          </a:xfrm>
        </p:grpSpPr>
        <p:sp>
          <p:nvSpPr>
            <p:cNvPr id="8" name="Freeform 26"/>
            <p:cNvSpPr>
              <a:spLocks/>
            </p:cNvSpPr>
            <p:nvPr/>
          </p:nvSpPr>
          <p:spPr bwMode="auto">
            <a:xfrm>
              <a:off x="1564265" y="2469645"/>
              <a:ext cx="1044575" cy="190500"/>
            </a:xfrm>
            <a:custGeom>
              <a:avLst/>
              <a:gdLst>
                <a:gd name="T0" fmla="*/ 241 w 480"/>
                <a:gd name="T1" fmla="*/ 85 h 85"/>
                <a:gd name="T2" fmla="*/ 11 w 480"/>
                <a:gd name="T3" fmla="*/ 31 h 85"/>
                <a:gd name="T4" fmla="*/ 4 w 480"/>
                <a:gd name="T5" fmla="*/ 11 h 85"/>
                <a:gd name="T6" fmla="*/ 24 w 480"/>
                <a:gd name="T7" fmla="*/ 4 h 85"/>
                <a:gd name="T8" fmla="*/ 240 w 480"/>
                <a:gd name="T9" fmla="*/ 55 h 85"/>
                <a:gd name="T10" fmla="*/ 456 w 480"/>
                <a:gd name="T11" fmla="*/ 4 h 85"/>
                <a:gd name="T12" fmla="*/ 477 w 480"/>
                <a:gd name="T13" fmla="*/ 11 h 85"/>
                <a:gd name="T14" fmla="*/ 470 w 480"/>
                <a:gd name="T15" fmla="*/ 31 h 85"/>
                <a:gd name="T16" fmla="*/ 241 w 480"/>
                <a:gd name="T17" fmla="*/ 85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0" h="85">
                  <a:moveTo>
                    <a:pt x="241" y="85"/>
                  </a:moveTo>
                  <a:cubicBezTo>
                    <a:pt x="160" y="85"/>
                    <a:pt x="82" y="67"/>
                    <a:pt x="11" y="31"/>
                  </a:cubicBezTo>
                  <a:cubicBezTo>
                    <a:pt x="3" y="27"/>
                    <a:pt x="0" y="18"/>
                    <a:pt x="4" y="11"/>
                  </a:cubicBezTo>
                  <a:cubicBezTo>
                    <a:pt x="8" y="3"/>
                    <a:pt x="17" y="0"/>
                    <a:pt x="24" y="4"/>
                  </a:cubicBezTo>
                  <a:cubicBezTo>
                    <a:pt x="92" y="38"/>
                    <a:pt x="164" y="55"/>
                    <a:pt x="240" y="55"/>
                  </a:cubicBezTo>
                  <a:cubicBezTo>
                    <a:pt x="316" y="55"/>
                    <a:pt x="389" y="38"/>
                    <a:pt x="456" y="4"/>
                  </a:cubicBezTo>
                  <a:cubicBezTo>
                    <a:pt x="464" y="0"/>
                    <a:pt x="473" y="3"/>
                    <a:pt x="477" y="11"/>
                  </a:cubicBezTo>
                  <a:cubicBezTo>
                    <a:pt x="480" y="18"/>
                    <a:pt x="477" y="27"/>
                    <a:pt x="470" y="31"/>
                  </a:cubicBezTo>
                  <a:cubicBezTo>
                    <a:pt x="398" y="67"/>
                    <a:pt x="321" y="85"/>
                    <a:pt x="241" y="85"/>
                  </a:cubicBezTo>
                  <a:close/>
                </a:path>
              </a:pathLst>
            </a:custGeom>
            <a:gradFill>
              <a:gsLst>
                <a:gs pos="15000">
                  <a:schemeClr val="accent3"/>
                </a:gs>
                <a:gs pos="50000">
                  <a:schemeClr val="accent1"/>
                </a:gs>
                <a:gs pos="85000">
                  <a:schemeClr val="accent2"/>
                </a:gs>
              </a:gsLst>
              <a:lin ang="0" scaled="0"/>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9" name="Freeform 8"/>
            <p:cNvSpPr>
              <a:spLocks noEditPoints="1"/>
            </p:cNvSpPr>
            <p:nvPr/>
          </p:nvSpPr>
          <p:spPr bwMode="auto">
            <a:xfrm>
              <a:off x="1688089" y="2124364"/>
              <a:ext cx="219075" cy="307975"/>
            </a:xfrm>
            <a:custGeom>
              <a:avLst/>
              <a:gdLst>
                <a:gd name="T0" fmla="*/ 52 w 101"/>
                <a:gd name="T1" fmla="*/ 0 h 141"/>
                <a:gd name="T2" fmla="*/ 101 w 101"/>
                <a:gd name="T3" fmla="*/ 48 h 141"/>
                <a:gd name="T4" fmla="*/ 52 w 101"/>
                <a:gd name="T5" fmla="*/ 97 h 141"/>
                <a:gd name="T6" fmla="*/ 23 w 101"/>
                <a:gd name="T7" fmla="*/ 97 h 141"/>
                <a:gd name="T8" fmla="*/ 23 w 101"/>
                <a:gd name="T9" fmla="*/ 141 h 141"/>
                <a:gd name="T10" fmla="*/ 0 w 101"/>
                <a:gd name="T11" fmla="*/ 141 h 141"/>
                <a:gd name="T12" fmla="*/ 0 w 101"/>
                <a:gd name="T13" fmla="*/ 0 h 141"/>
                <a:gd name="T14" fmla="*/ 52 w 101"/>
                <a:gd name="T15" fmla="*/ 0 h 141"/>
                <a:gd name="T16" fmla="*/ 52 w 101"/>
                <a:gd name="T17" fmla="*/ 23 h 141"/>
                <a:gd name="T18" fmla="*/ 23 w 101"/>
                <a:gd name="T19" fmla="*/ 23 h 141"/>
                <a:gd name="T20" fmla="*/ 23 w 101"/>
                <a:gd name="T21" fmla="*/ 74 h 141"/>
                <a:gd name="T22" fmla="*/ 52 w 101"/>
                <a:gd name="T23" fmla="*/ 74 h 141"/>
                <a:gd name="T24" fmla="*/ 78 w 101"/>
                <a:gd name="T25" fmla="*/ 48 h 141"/>
                <a:gd name="T26" fmla="*/ 52 w 101"/>
                <a:gd name="T27" fmla="*/ 23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1" h="141">
                  <a:moveTo>
                    <a:pt x="52" y="0"/>
                  </a:moveTo>
                  <a:cubicBezTo>
                    <a:pt x="81" y="0"/>
                    <a:pt x="101" y="20"/>
                    <a:pt x="101" y="48"/>
                  </a:cubicBezTo>
                  <a:cubicBezTo>
                    <a:pt x="101" y="76"/>
                    <a:pt x="81" y="97"/>
                    <a:pt x="52" y="97"/>
                  </a:cubicBezTo>
                  <a:cubicBezTo>
                    <a:pt x="23" y="97"/>
                    <a:pt x="23" y="97"/>
                    <a:pt x="23" y="97"/>
                  </a:cubicBezTo>
                  <a:cubicBezTo>
                    <a:pt x="23" y="141"/>
                    <a:pt x="23" y="141"/>
                    <a:pt x="23" y="141"/>
                  </a:cubicBezTo>
                  <a:cubicBezTo>
                    <a:pt x="0" y="141"/>
                    <a:pt x="0" y="141"/>
                    <a:pt x="0" y="141"/>
                  </a:cubicBezTo>
                  <a:cubicBezTo>
                    <a:pt x="0" y="0"/>
                    <a:pt x="0" y="0"/>
                    <a:pt x="0" y="0"/>
                  </a:cubicBezTo>
                  <a:lnTo>
                    <a:pt x="52" y="0"/>
                  </a:lnTo>
                  <a:close/>
                  <a:moveTo>
                    <a:pt x="52" y="23"/>
                  </a:moveTo>
                  <a:cubicBezTo>
                    <a:pt x="23" y="23"/>
                    <a:pt x="23" y="23"/>
                    <a:pt x="23" y="23"/>
                  </a:cubicBezTo>
                  <a:cubicBezTo>
                    <a:pt x="23" y="74"/>
                    <a:pt x="23" y="74"/>
                    <a:pt x="23" y="74"/>
                  </a:cubicBezTo>
                  <a:cubicBezTo>
                    <a:pt x="52" y="74"/>
                    <a:pt x="52" y="74"/>
                    <a:pt x="52" y="74"/>
                  </a:cubicBezTo>
                  <a:cubicBezTo>
                    <a:pt x="67" y="74"/>
                    <a:pt x="78" y="63"/>
                    <a:pt x="78" y="48"/>
                  </a:cubicBezTo>
                  <a:cubicBezTo>
                    <a:pt x="78" y="34"/>
                    <a:pt x="67" y="23"/>
                    <a:pt x="52" y="23"/>
                  </a:cubicBezTo>
                  <a:close/>
                </a:path>
              </a:pathLst>
            </a:custGeom>
            <a:solidFill>
              <a:srgbClr val="174A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9"/>
            <p:cNvSpPr>
              <a:spLocks noEditPoints="1"/>
            </p:cNvSpPr>
            <p:nvPr/>
          </p:nvSpPr>
          <p:spPr bwMode="auto">
            <a:xfrm>
              <a:off x="1854777" y="2124364"/>
              <a:ext cx="333375" cy="307975"/>
            </a:xfrm>
            <a:custGeom>
              <a:avLst/>
              <a:gdLst>
                <a:gd name="T0" fmla="*/ 161 w 210"/>
                <a:gd name="T1" fmla="*/ 161 h 194"/>
                <a:gd name="T2" fmla="*/ 49 w 210"/>
                <a:gd name="T3" fmla="*/ 161 h 194"/>
                <a:gd name="T4" fmla="*/ 35 w 210"/>
                <a:gd name="T5" fmla="*/ 194 h 194"/>
                <a:gd name="T6" fmla="*/ 0 w 210"/>
                <a:gd name="T7" fmla="*/ 194 h 194"/>
                <a:gd name="T8" fmla="*/ 90 w 210"/>
                <a:gd name="T9" fmla="*/ 0 h 194"/>
                <a:gd name="T10" fmla="*/ 120 w 210"/>
                <a:gd name="T11" fmla="*/ 0 h 194"/>
                <a:gd name="T12" fmla="*/ 210 w 210"/>
                <a:gd name="T13" fmla="*/ 194 h 194"/>
                <a:gd name="T14" fmla="*/ 176 w 210"/>
                <a:gd name="T15" fmla="*/ 194 h 194"/>
                <a:gd name="T16" fmla="*/ 161 w 210"/>
                <a:gd name="T17" fmla="*/ 161 h 194"/>
                <a:gd name="T18" fmla="*/ 64 w 210"/>
                <a:gd name="T19" fmla="*/ 129 h 194"/>
                <a:gd name="T20" fmla="*/ 146 w 210"/>
                <a:gd name="T21" fmla="*/ 129 h 194"/>
                <a:gd name="T22" fmla="*/ 105 w 210"/>
                <a:gd name="T23" fmla="*/ 41 h 194"/>
                <a:gd name="T24" fmla="*/ 64 w 210"/>
                <a:gd name="T25" fmla="*/ 129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10" h="194">
                  <a:moveTo>
                    <a:pt x="161" y="161"/>
                  </a:moveTo>
                  <a:lnTo>
                    <a:pt x="49" y="161"/>
                  </a:lnTo>
                  <a:lnTo>
                    <a:pt x="35" y="194"/>
                  </a:lnTo>
                  <a:lnTo>
                    <a:pt x="0" y="194"/>
                  </a:lnTo>
                  <a:lnTo>
                    <a:pt x="90" y="0"/>
                  </a:lnTo>
                  <a:lnTo>
                    <a:pt x="120" y="0"/>
                  </a:lnTo>
                  <a:lnTo>
                    <a:pt x="210" y="194"/>
                  </a:lnTo>
                  <a:lnTo>
                    <a:pt x="176" y="194"/>
                  </a:lnTo>
                  <a:lnTo>
                    <a:pt x="161" y="161"/>
                  </a:lnTo>
                  <a:close/>
                  <a:moveTo>
                    <a:pt x="64" y="129"/>
                  </a:moveTo>
                  <a:lnTo>
                    <a:pt x="146" y="129"/>
                  </a:lnTo>
                  <a:lnTo>
                    <a:pt x="105" y="41"/>
                  </a:lnTo>
                  <a:lnTo>
                    <a:pt x="64" y="129"/>
                  </a:lnTo>
                  <a:close/>
                </a:path>
              </a:pathLst>
            </a:custGeom>
            <a:solidFill>
              <a:srgbClr val="174A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10"/>
            <p:cNvSpPr>
              <a:spLocks/>
            </p:cNvSpPr>
            <p:nvPr/>
          </p:nvSpPr>
          <p:spPr bwMode="auto">
            <a:xfrm>
              <a:off x="2204027" y="2124364"/>
              <a:ext cx="277813" cy="307975"/>
            </a:xfrm>
            <a:custGeom>
              <a:avLst/>
              <a:gdLst>
                <a:gd name="T0" fmla="*/ 175 w 175"/>
                <a:gd name="T1" fmla="*/ 0 h 194"/>
                <a:gd name="T2" fmla="*/ 175 w 175"/>
                <a:gd name="T3" fmla="*/ 194 h 194"/>
                <a:gd name="T4" fmla="*/ 145 w 175"/>
                <a:gd name="T5" fmla="*/ 194 h 194"/>
                <a:gd name="T6" fmla="*/ 31 w 175"/>
                <a:gd name="T7" fmla="*/ 52 h 194"/>
                <a:gd name="T8" fmla="*/ 31 w 175"/>
                <a:gd name="T9" fmla="*/ 194 h 194"/>
                <a:gd name="T10" fmla="*/ 0 w 175"/>
                <a:gd name="T11" fmla="*/ 194 h 194"/>
                <a:gd name="T12" fmla="*/ 0 w 175"/>
                <a:gd name="T13" fmla="*/ 0 h 194"/>
                <a:gd name="T14" fmla="*/ 29 w 175"/>
                <a:gd name="T15" fmla="*/ 0 h 194"/>
                <a:gd name="T16" fmla="*/ 143 w 175"/>
                <a:gd name="T17" fmla="*/ 141 h 194"/>
                <a:gd name="T18" fmla="*/ 143 w 175"/>
                <a:gd name="T19" fmla="*/ 0 h 194"/>
                <a:gd name="T20" fmla="*/ 175 w 175"/>
                <a:gd name="T21" fmla="*/ 0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5" h="194">
                  <a:moveTo>
                    <a:pt x="175" y="0"/>
                  </a:moveTo>
                  <a:lnTo>
                    <a:pt x="175" y="194"/>
                  </a:lnTo>
                  <a:lnTo>
                    <a:pt x="145" y="194"/>
                  </a:lnTo>
                  <a:lnTo>
                    <a:pt x="31" y="52"/>
                  </a:lnTo>
                  <a:lnTo>
                    <a:pt x="31" y="194"/>
                  </a:lnTo>
                  <a:lnTo>
                    <a:pt x="0" y="194"/>
                  </a:lnTo>
                  <a:lnTo>
                    <a:pt x="0" y="0"/>
                  </a:lnTo>
                  <a:lnTo>
                    <a:pt x="29" y="0"/>
                  </a:lnTo>
                  <a:lnTo>
                    <a:pt x="143" y="141"/>
                  </a:lnTo>
                  <a:lnTo>
                    <a:pt x="143" y="0"/>
                  </a:lnTo>
                  <a:lnTo>
                    <a:pt x="175" y="0"/>
                  </a:lnTo>
                  <a:close/>
                </a:path>
              </a:pathLst>
            </a:custGeom>
            <a:solidFill>
              <a:srgbClr val="174A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cxnSp>
        <p:nvCxnSpPr>
          <p:cNvPr id="18" name="Straight Connector 17"/>
          <p:cNvCxnSpPr/>
          <p:nvPr userDrawn="1"/>
        </p:nvCxnSpPr>
        <p:spPr>
          <a:xfrm>
            <a:off x="0" y="1188720"/>
            <a:ext cx="9144000" cy="0"/>
          </a:xfrm>
          <a:prstGeom prst="line">
            <a:avLst/>
          </a:prstGeom>
          <a:ln w="38100">
            <a:gradFill>
              <a:gsLst>
                <a:gs pos="10000">
                  <a:schemeClr val="accent3"/>
                </a:gs>
                <a:gs pos="50000">
                  <a:schemeClr val="accent1"/>
                </a:gs>
                <a:gs pos="90000">
                  <a:schemeClr val="accent2"/>
                </a:gs>
              </a:gsLst>
              <a:lin ang="0" scaled="0"/>
            </a:gradFill>
          </a:ln>
        </p:spPr>
        <p:style>
          <a:lnRef idx="1">
            <a:schemeClr val="accent1"/>
          </a:lnRef>
          <a:fillRef idx="0">
            <a:schemeClr val="accent1"/>
          </a:fillRef>
          <a:effectRef idx="0">
            <a:schemeClr val="accent1"/>
          </a:effectRef>
          <a:fontRef idx="minor">
            <a:schemeClr val="tx1"/>
          </a:fontRef>
        </p:style>
      </p:cxnSp>
      <p:sp>
        <p:nvSpPr>
          <p:cNvPr id="17" name="Content Placeholder 2"/>
          <p:cNvSpPr>
            <a:spLocks noGrp="1"/>
          </p:cNvSpPr>
          <p:nvPr>
            <p:ph idx="13"/>
          </p:nvPr>
        </p:nvSpPr>
        <p:spPr>
          <a:xfrm>
            <a:off x="457200" y="457200"/>
            <a:ext cx="8229600" cy="731520"/>
          </a:xfrm>
        </p:spPr>
        <p:txBody>
          <a:bodyPr/>
          <a:lstStyle>
            <a:lvl1pPr>
              <a:spcAft>
                <a:spcPts val="0"/>
              </a:spcAft>
              <a:defRPr sz="2400"/>
            </a:lvl1pPr>
            <a:lvl2pPr marL="0" indent="0">
              <a:spcBef>
                <a:spcPts val="0"/>
              </a:spcBef>
              <a:buNone/>
              <a:defRPr sz="1400" b="0"/>
            </a:lvl2pPr>
          </a:lstStyle>
          <a:p>
            <a:pPr lvl="0"/>
            <a:r>
              <a:rPr lang="en-US" dirty="0"/>
              <a:t>Edit Master text styles</a:t>
            </a:r>
          </a:p>
          <a:p>
            <a:pPr lvl="1"/>
            <a:r>
              <a:rPr lang="en-US" dirty="0"/>
              <a:t>Second level</a:t>
            </a:r>
          </a:p>
        </p:txBody>
      </p:sp>
      <p:sp>
        <p:nvSpPr>
          <p:cNvPr id="19" name="Content Placeholder 2"/>
          <p:cNvSpPr>
            <a:spLocks noGrp="1"/>
          </p:cNvSpPr>
          <p:nvPr>
            <p:ph idx="14"/>
          </p:nvPr>
        </p:nvSpPr>
        <p:spPr>
          <a:xfrm>
            <a:off x="6217920" y="1554480"/>
            <a:ext cx="2468880" cy="434340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Content Placeholder 2"/>
          <p:cNvSpPr>
            <a:spLocks noGrp="1"/>
          </p:cNvSpPr>
          <p:nvPr>
            <p:ph idx="15"/>
          </p:nvPr>
        </p:nvSpPr>
        <p:spPr>
          <a:xfrm>
            <a:off x="3337560" y="1554480"/>
            <a:ext cx="2468880" cy="434340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302849754"/>
      </p:ext>
    </p:extLst>
  </p:cSld>
  <p:clrMapOvr>
    <a:masterClrMapping/>
  </p:clrMapOvr>
  <p:extLst mod="1">
    <p:ext uri="{DCECCB84-F9BA-43D5-87BE-67443E8EF086}">
      <p15:sldGuideLst xmlns:p15="http://schemas.microsoft.com/office/powerpoint/2012/main" xmlns=""/>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hart Right">
    <p:spTree>
      <p:nvGrpSpPr>
        <p:cNvPr id="1" name=""/>
        <p:cNvGrpSpPr/>
        <p:nvPr/>
      </p:nvGrpSpPr>
      <p:grpSpPr>
        <a:xfrm>
          <a:off x="0" y="0"/>
          <a:ext cx="0" cy="0"/>
          <a:chOff x="0" y="0"/>
          <a:chExt cx="0" cy="0"/>
        </a:xfrm>
      </p:grpSpPr>
      <p:sp>
        <p:nvSpPr>
          <p:cNvPr id="15" name="Freeform 5"/>
          <p:cNvSpPr>
            <a:spLocks/>
          </p:cNvSpPr>
          <p:nvPr userDrawn="1"/>
        </p:nvSpPr>
        <p:spPr bwMode="auto">
          <a:xfrm>
            <a:off x="0" y="5726114"/>
            <a:ext cx="9144001" cy="1125537"/>
          </a:xfrm>
          <a:custGeom>
            <a:avLst/>
            <a:gdLst>
              <a:gd name="T0" fmla="*/ 2880 w 2880"/>
              <a:gd name="T1" fmla="*/ 0 h 353"/>
              <a:gd name="T2" fmla="*/ 1436 w 2880"/>
              <a:gd name="T3" fmla="*/ 296 h 353"/>
              <a:gd name="T4" fmla="*/ 0 w 2880"/>
              <a:gd name="T5" fmla="*/ 3 h 353"/>
              <a:gd name="T6" fmla="*/ 0 w 2880"/>
              <a:gd name="T7" fmla="*/ 353 h 353"/>
              <a:gd name="T8" fmla="*/ 2880 w 2880"/>
              <a:gd name="T9" fmla="*/ 353 h 353"/>
              <a:gd name="T10" fmla="*/ 2880 w 2880"/>
              <a:gd name="T11" fmla="*/ 0 h 353"/>
            </a:gdLst>
            <a:ahLst/>
            <a:cxnLst>
              <a:cxn ang="0">
                <a:pos x="T0" y="T1"/>
              </a:cxn>
              <a:cxn ang="0">
                <a:pos x="T2" y="T3"/>
              </a:cxn>
              <a:cxn ang="0">
                <a:pos x="T4" y="T5"/>
              </a:cxn>
              <a:cxn ang="0">
                <a:pos x="T6" y="T7"/>
              </a:cxn>
              <a:cxn ang="0">
                <a:pos x="T8" y="T9"/>
              </a:cxn>
              <a:cxn ang="0">
                <a:pos x="T10" y="T11"/>
              </a:cxn>
            </a:cxnLst>
            <a:rect l="0" t="0" r="r" b="b"/>
            <a:pathLst>
              <a:path w="2880" h="353">
                <a:moveTo>
                  <a:pt x="2880" y="0"/>
                </a:moveTo>
                <a:cubicBezTo>
                  <a:pt x="2488" y="189"/>
                  <a:pt x="1977" y="296"/>
                  <a:pt x="1436" y="296"/>
                </a:cubicBezTo>
                <a:cubicBezTo>
                  <a:pt x="905" y="296"/>
                  <a:pt x="393" y="189"/>
                  <a:pt x="0" y="3"/>
                </a:cubicBezTo>
                <a:cubicBezTo>
                  <a:pt x="0" y="353"/>
                  <a:pt x="0" y="353"/>
                  <a:pt x="0" y="353"/>
                </a:cubicBezTo>
                <a:cubicBezTo>
                  <a:pt x="2880" y="353"/>
                  <a:pt x="2880" y="353"/>
                  <a:pt x="2880" y="353"/>
                </a:cubicBezTo>
                <a:lnTo>
                  <a:pt x="2880" y="0"/>
                </a:lnTo>
                <a:close/>
              </a:path>
            </a:pathLst>
          </a:custGeom>
          <a:solidFill>
            <a:srgbClr val="BBDDE6">
              <a:alpha val="30000"/>
            </a:srgb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6" name="Rectangle 15"/>
          <p:cNvSpPr/>
          <p:nvPr userDrawn="1"/>
        </p:nvSpPr>
        <p:spPr>
          <a:xfrm>
            <a:off x="0" y="0"/>
            <a:ext cx="9144000" cy="1188720"/>
          </a:xfrm>
          <a:prstGeom prst="rect">
            <a:avLst/>
          </a:prstGeom>
          <a:solidFill>
            <a:srgbClr val="BBDDE6">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a:xfrm>
            <a:off x="457200" y="1554480"/>
            <a:ext cx="3886200" cy="434340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3543300" y="6442711"/>
            <a:ext cx="2057400" cy="152400"/>
          </a:xfrm>
        </p:spPr>
        <p:txBody>
          <a:bodyPr/>
          <a:lstStyle/>
          <a:p>
            <a:fld id="{53D1A74B-B350-4C00-82F4-41D8AF0A5CC6}" type="datetime1">
              <a:rPr lang="en-US" smtClean="0"/>
              <a:t>9/17/18</a:t>
            </a:fld>
            <a:endParaRPr lang="en-US" dirty="0"/>
          </a:p>
        </p:txBody>
      </p:sp>
      <p:sp>
        <p:nvSpPr>
          <p:cNvPr id="5" name="Footer Placeholder 4"/>
          <p:cNvSpPr>
            <a:spLocks noGrp="1"/>
          </p:cNvSpPr>
          <p:nvPr>
            <p:ph type="ftr" sz="quarter" idx="11"/>
          </p:nvPr>
        </p:nvSpPr>
        <p:spPr>
          <a:xfrm>
            <a:off x="6583680" y="6442711"/>
            <a:ext cx="1828800" cy="152400"/>
          </a:xfrm>
        </p:spPr>
        <p:txBody>
          <a:bodyPr/>
          <a:lstStyle/>
          <a:p>
            <a:r>
              <a:rPr lang="en-US" dirty="0"/>
              <a:t>PAN Foundation</a:t>
            </a:r>
          </a:p>
        </p:txBody>
      </p:sp>
      <p:sp>
        <p:nvSpPr>
          <p:cNvPr id="6" name="Slide Number Placeholder 5"/>
          <p:cNvSpPr>
            <a:spLocks noGrp="1"/>
          </p:cNvSpPr>
          <p:nvPr>
            <p:ph type="sldNum" sz="quarter" idx="12"/>
          </p:nvPr>
        </p:nvSpPr>
        <p:spPr>
          <a:xfrm>
            <a:off x="8412480" y="6442711"/>
            <a:ext cx="274320" cy="152400"/>
          </a:xfrm>
        </p:spPr>
        <p:txBody>
          <a:bodyPr/>
          <a:lstStyle/>
          <a:p>
            <a:fld id="{845C981C-96CA-4D81-96B2-DCB7C5D6672F}" type="slidenum">
              <a:rPr lang="en-US" smtClean="0"/>
              <a:t>‹#›</a:t>
            </a:fld>
            <a:endParaRPr lang="en-US" dirty="0"/>
          </a:p>
        </p:txBody>
      </p:sp>
      <p:grpSp>
        <p:nvGrpSpPr>
          <p:cNvPr id="7" name="Group 6"/>
          <p:cNvGrpSpPr>
            <a:grpSpLocks noChangeAspect="1"/>
          </p:cNvGrpSpPr>
          <p:nvPr userDrawn="1"/>
        </p:nvGrpSpPr>
        <p:grpSpPr>
          <a:xfrm>
            <a:off x="457200" y="6400801"/>
            <a:ext cx="445686" cy="228600"/>
            <a:chOff x="1564265" y="2124364"/>
            <a:chExt cx="1044575" cy="535781"/>
          </a:xfrm>
        </p:grpSpPr>
        <p:sp>
          <p:nvSpPr>
            <p:cNvPr id="8" name="Freeform 26"/>
            <p:cNvSpPr>
              <a:spLocks/>
            </p:cNvSpPr>
            <p:nvPr/>
          </p:nvSpPr>
          <p:spPr bwMode="auto">
            <a:xfrm>
              <a:off x="1564265" y="2469645"/>
              <a:ext cx="1044575" cy="190500"/>
            </a:xfrm>
            <a:custGeom>
              <a:avLst/>
              <a:gdLst>
                <a:gd name="T0" fmla="*/ 241 w 480"/>
                <a:gd name="T1" fmla="*/ 85 h 85"/>
                <a:gd name="T2" fmla="*/ 11 w 480"/>
                <a:gd name="T3" fmla="*/ 31 h 85"/>
                <a:gd name="T4" fmla="*/ 4 w 480"/>
                <a:gd name="T5" fmla="*/ 11 h 85"/>
                <a:gd name="T6" fmla="*/ 24 w 480"/>
                <a:gd name="T7" fmla="*/ 4 h 85"/>
                <a:gd name="T8" fmla="*/ 240 w 480"/>
                <a:gd name="T9" fmla="*/ 55 h 85"/>
                <a:gd name="T10" fmla="*/ 456 w 480"/>
                <a:gd name="T11" fmla="*/ 4 h 85"/>
                <a:gd name="T12" fmla="*/ 477 w 480"/>
                <a:gd name="T13" fmla="*/ 11 h 85"/>
                <a:gd name="T14" fmla="*/ 470 w 480"/>
                <a:gd name="T15" fmla="*/ 31 h 85"/>
                <a:gd name="T16" fmla="*/ 241 w 480"/>
                <a:gd name="T17" fmla="*/ 85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0" h="85">
                  <a:moveTo>
                    <a:pt x="241" y="85"/>
                  </a:moveTo>
                  <a:cubicBezTo>
                    <a:pt x="160" y="85"/>
                    <a:pt x="82" y="67"/>
                    <a:pt x="11" y="31"/>
                  </a:cubicBezTo>
                  <a:cubicBezTo>
                    <a:pt x="3" y="27"/>
                    <a:pt x="0" y="18"/>
                    <a:pt x="4" y="11"/>
                  </a:cubicBezTo>
                  <a:cubicBezTo>
                    <a:pt x="8" y="3"/>
                    <a:pt x="17" y="0"/>
                    <a:pt x="24" y="4"/>
                  </a:cubicBezTo>
                  <a:cubicBezTo>
                    <a:pt x="92" y="38"/>
                    <a:pt x="164" y="55"/>
                    <a:pt x="240" y="55"/>
                  </a:cubicBezTo>
                  <a:cubicBezTo>
                    <a:pt x="316" y="55"/>
                    <a:pt x="389" y="38"/>
                    <a:pt x="456" y="4"/>
                  </a:cubicBezTo>
                  <a:cubicBezTo>
                    <a:pt x="464" y="0"/>
                    <a:pt x="473" y="3"/>
                    <a:pt x="477" y="11"/>
                  </a:cubicBezTo>
                  <a:cubicBezTo>
                    <a:pt x="480" y="18"/>
                    <a:pt x="477" y="27"/>
                    <a:pt x="470" y="31"/>
                  </a:cubicBezTo>
                  <a:cubicBezTo>
                    <a:pt x="398" y="67"/>
                    <a:pt x="321" y="85"/>
                    <a:pt x="241" y="85"/>
                  </a:cubicBezTo>
                  <a:close/>
                </a:path>
              </a:pathLst>
            </a:custGeom>
            <a:gradFill>
              <a:gsLst>
                <a:gs pos="15000">
                  <a:schemeClr val="accent3"/>
                </a:gs>
                <a:gs pos="50000">
                  <a:schemeClr val="accent1"/>
                </a:gs>
                <a:gs pos="85000">
                  <a:schemeClr val="accent2"/>
                </a:gs>
              </a:gsLst>
              <a:lin ang="0" scaled="0"/>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9" name="Freeform 8"/>
            <p:cNvSpPr>
              <a:spLocks noEditPoints="1"/>
            </p:cNvSpPr>
            <p:nvPr/>
          </p:nvSpPr>
          <p:spPr bwMode="auto">
            <a:xfrm>
              <a:off x="1688089" y="2124364"/>
              <a:ext cx="219075" cy="307975"/>
            </a:xfrm>
            <a:custGeom>
              <a:avLst/>
              <a:gdLst>
                <a:gd name="T0" fmla="*/ 52 w 101"/>
                <a:gd name="T1" fmla="*/ 0 h 141"/>
                <a:gd name="T2" fmla="*/ 101 w 101"/>
                <a:gd name="T3" fmla="*/ 48 h 141"/>
                <a:gd name="T4" fmla="*/ 52 w 101"/>
                <a:gd name="T5" fmla="*/ 97 h 141"/>
                <a:gd name="T6" fmla="*/ 23 w 101"/>
                <a:gd name="T7" fmla="*/ 97 h 141"/>
                <a:gd name="T8" fmla="*/ 23 w 101"/>
                <a:gd name="T9" fmla="*/ 141 h 141"/>
                <a:gd name="T10" fmla="*/ 0 w 101"/>
                <a:gd name="T11" fmla="*/ 141 h 141"/>
                <a:gd name="T12" fmla="*/ 0 w 101"/>
                <a:gd name="T13" fmla="*/ 0 h 141"/>
                <a:gd name="T14" fmla="*/ 52 w 101"/>
                <a:gd name="T15" fmla="*/ 0 h 141"/>
                <a:gd name="T16" fmla="*/ 52 w 101"/>
                <a:gd name="T17" fmla="*/ 23 h 141"/>
                <a:gd name="T18" fmla="*/ 23 w 101"/>
                <a:gd name="T19" fmla="*/ 23 h 141"/>
                <a:gd name="T20" fmla="*/ 23 w 101"/>
                <a:gd name="T21" fmla="*/ 74 h 141"/>
                <a:gd name="T22" fmla="*/ 52 w 101"/>
                <a:gd name="T23" fmla="*/ 74 h 141"/>
                <a:gd name="T24" fmla="*/ 78 w 101"/>
                <a:gd name="T25" fmla="*/ 48 h 141"/>
                <a:gd name="T26" fmla="*/ 52 w 101"/>
                <a:gd name="T27" fmla="*/ 23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1" h="141">
                  <a:moveTo>
                    <a:pt x="52" y="0"/>
                  </a:moveTo>
                  <a:cubicBezTo>
                    <a:pt x="81" y="0"/>
                    <a:pt x="101" y="20"/>
                    <a:pt x="101" y="48"/>
                  </a:cubicBezTo>
                  <a:cubicBezTo>
                    <a:pt x="101" y="76"/>
                    <a:pt x="81" y="97"/>
                    <a:pt x="52" y="97"/>
                  </a:cubicBezTo>
                  <a:cubicBezTo>
                    <a:pt x="23" y="97"/>
                    <a:pt x="23" y="97"/>
                    <a:pt x="23" y="97"/>
                  </a:cubicBezTo>
                  <a:cubicBezTo>
                    <a:pt x="23" y="141"/>
                    <a:pt x="23" y="141"/>
                    <a:pt x="23" y="141"/>
                  </a:cubicBezTo>
                  <a:cubicBezTo>
                    <a:pt x="0" y="141"/>
                    <a:pt x="0" y="141"/>
                    <a:pt x="0" y="141"/>
                  </a:cubicBezTo>
                  <a:cubicBezTo>
                    <a:pt x="0" y="0"/>
                    <a:pt x="0" y="0"/>
                    <a:pt x="0" y="0"/>
                  </a:cubicBezTo>
                  <a:lnTo>
                    <a:pt x="52" y="0"/>
                  </a:lnTo>
                  <a:close/>
                  <a:moveTo>
                    <a:pt x="52" y="23"/>
                  </a:moveTo>
                  <a:cubicBezTo>
                    <a:pt x="23" y="23"/>
                    <a:pt x="23" y="23"/>
                    <a:pt x="23" y="23"/>
                  </a:cubicBezTo>
                  <a:cubicBezTo>
                    <a:pt x="23" y="74"/>
                    <a:pt x="23" y="74"/>
                    <a:pt x="23" y="74"/>
                  </a:cubicBezTo>
                  <a:cubicBezTo>
                    <a:pt x="52" y="74"/>
                    <a:pt x="52" y="74"/>
                    <a:pt x="52" y="74"/>
                  </a:cubicBezTo>
                  <a:cubicBezTo>
                    <a:pt x="67" y="74"/>
                    <a:pt x="78" y="63"/>
                    <a:pt x="78" y="48"/>
                  </a:cubicBezTo>
                  <a:cubicBezTo>
                    <a:pt x="78" y="34"/>
                    <a:pt x="67" y="23"/>
                    <a:pt x="52" y="23"/>
                  </a:cubicBezTo>
                  <a:close/>
                </a:path>
              </a:pathLst>
            </a:custGeom>
            <a:solidFill>
              <a:srgbClr val="174A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9"/>
            <p:cNvSpPr>
              <a:spLocks noEditPoints="1"/>
            </p:cNvSpPr>
            <p:nvPr/>
          </p:nvSpPr>
          <p:spPr bwMode="auto">
            <a:xfrm>
              <a:off x="1854777" y="2124364"/>
              <a:ext cx="333375" cy="307975"/>
            </a:xfrm>
            <a:custGeom>
              <a:avLst/>
              <a:gdLst>
                <a:gd name="T0" fmla="*/ 161 w 210"/>
                <a:gd name="T1" fmla="*/ 161 h 194"/>
                <a:gd name="T2" fmla="*/ 49 w 210"/>
                <a:gd name="T3" fmla="*/ 161 h 194"/>
                <a:gd name="T4" fmla="*/ 35 w 210"/>
                <a:gd name="T5" fmla="*/ 194 h 194"/>
                <a:gd name="T6" fmla="*/ 0 w 210"/>
                <a:gd name="T7" fmla="*/ 194 h 194"/>
                <a:gd name="T8" fmla="*/ 90 w 210"/>
                <a:gd name="T9" fmla="*/ 0 h 194"/>
                <a:gd name="T10" fmla="*/ 120 w 210"/>
                <a:gd name="T11" fmla="*/ 0 h 194"/>
                <a:gd name="T12" fmla="*/ 210 w 210"/>
                <a:gd name="T13" fmla="*/ 194 h 194"/>
                <a:gd name="T14" fmla="*/ 176 w 210"/>
                <a:gd name="T15" fmla="*/ 194 h 194"/>
                <a:gd name="T16" fmla="*/ 161 w 210"/>
                <a:gd name="T17" fmla="*/ 161 h 194"/>
                <a:gd name="T18" fmla="*/ 64 w 210"/>
                <a:gd name="T19" fmla="*/ 129 h 194"/>
                <a:gd name="T20" fmla="*/ 146 w 210"/>
                <a:gd name="T21" fmla="*/ 129 h 194"/>
                <a:gd name="T22" fmla="*/ 105 w 210"/>
                <a:gd name="T23" fmla="*/ 41 h 194"/>
                <a:gd name="T24" fmla="*/ 64 w 210"/>
                <a:gd name="T25" fmla="*/ 129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10" h="194">
                  <a:moveTo>
                    <a:pt x="161" y="161"/>
                  </a:moveTo>
                  <a:lnTo>
                    <a:pt x="49" y="161"/>
                  </a:lnTo>
                  <a:lnTo>
                    <a:pt x="35" y="194"/>
                  </a:lnTo>
                  <a:lnTo>
                    <a:pt x="0" y="194"/>
                  </a:lnTo>
                  <a:lnTo>
                    <a:pt x="90" y="0"/>
                  </a:lnTo>
                  <a:lnTo>
                    <a:pt x="120" y="0"/>
                  </a:lnTo>
                  <a:lnTo>
                    <a:pt x="210" y="194"/>
                  </a:lnTo>
                  <a:lnTo>
                    <a:pt x="176" y="194"/>
                  </a:lnTo>
                  <a:lnTo>
                    <a:pt x="161" y="161"/>
                  </a:lnTo>
                  <a:close/>
                  <a:moveTo>
                    <a:pt x="64" y="129"/>
                  </a:moveTo>
                  <a:lnTo>
                    <a:pt x="146" y="129"/>
                  </a:lnTo>
                  <a:lnTo>
                    <a:pt x="105" y="41"/>
                  </a:lnTo>
                  <a:lnTo>
                    <a:pt x="64" y="129"/>
                  </a:lnTo>
                  <a:close/>
                </a:path>
              </a:pathLst>
            </a:custGeom>
            <a:solidFill>
              <a:srgbClr val="174A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10"/>
            <p:cNvSpPr>
              <a:spLocks/>
            </p:cNvSpPr>
            <p:nvPr/>
          </p:nvSpPr>
          <p:spPr bwMode="auto">
            <a:xfrm>
              <a:off x="2204027" y="2124364"/>
              <a:ext cx="277813" cy="307975"/>
            </a:xfrm>
            <a:custGeom>
              <a:avLst/>
              <a:gdLst>
                <a:gd name="T0" fmla="*/ 175 w 175"/>
                <a:gd name="T1" fmla="*/ 0 h 194"/>
                <a:gd name="T2" fmla="*/ 175 w 175"/>
                <a:gd name="T3" fmla="*/ 194 h 194"/>
                <a:gd name="T4" fmla="*/ 145 w 175"/>
                <a:gd name="T5" fmla="*/ 194 h 194"/>
                <a:gd name="T6" fmla="*/ 31 w 175"/>
                <a:gd name="T7" fmla="*/ 52 h 194"/>
                <a:gd name="T8" fmla="*/ 31 w 175"/>
                <a:gd name="T9" fmla="*/ 194 h 194"/>
                <a:gd name="T10" fmla="*/ 0 w 175"/>
                <a:gd name="T11" fmla="*/ 194 h 194"/>
                <a:gd name="T12" fmla="*/ 0 w 175"/>
                <a:gd name="T13" fmla="*/ 0 h 194"/>
                <a:gd name="T14" fmla="*/ 29 w 175"/>
                <a:gd name="T15" fmla="*/ 0 h 194"/>
                <a:gd name="T16" fmla="*/ 143 w 175"/>
                <a:gd name="T17" fmla="*/ 141 h 194"/>
                <a:gd name="T18" fmla="*/ 143 w 175"/>
                <a:gd name="T19" fmla="*/ 0 h 194"/>
                <a:gd name="T20" fmla="*/ 175 w 175"/>
                <a:gd name="T21" fmla="*/ 0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5" h="194">
                  <a:moveTo>
                    <a:pt x="175" y="0"/>
                  </a:moveTo>
                  <a:lnTo>
                    <a:pt x="175" y="194"/>
                  </a:lnTo>
                  <a:lnTo>
                    <a:pt x="145" y="194"/>
                  </a:lnTo>
                  <a:lnTo>
                    <a:pt x="31" y="52"/>
                  </a:lnTo>
                  <a:lnTo>
                    <a:pt x="31" y="194"/>
                  </a:lnTo>
                  <a:lnTo>
                    <a:pt x="0" y="194"/>
                  </a:lnTo>
                  <a:lnTo>
                    <a:pt x="0" y="0"/>
                  </a:lnTo>
                  <a:lnTo>
                    <a:pt x="29" y="0"/>
                  </a:lnTo>
                  <a:lnTo>
                    <a:pt x="143" y="141"/>
                  </a:lnTo>
                  <a:lnTo>
                    <a:pt x="143" y="0"/>
                  </a:lnTo>
                  <a:lnTo>
                    <a:pt x="175" y="0"/>
                  </a:lnTo>
                  <a:close/>
                </a:path>
              </a:pathLst>
            </a:custGeom>
            <a:solidFill>
              <a:srgbClr val="174A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cxnSp>
        <p:nvCxnSpPr>
          <p:cNvPr id="18" name="Straight Connector 17"/>
          <p:cNvCxnSpPr/>
          <p:nvPr userDrawn="1"/>
        </p:nvCxnSpPr>
        <p:spPr>
          <a:xfrm>
            <a:off x="0" y="1188720"/>
            <a:ext cx="9144000" cy="0"/>
          </a:xfrm>
          <a:prstGeom prst="line">
            <a:avLst/>
          </a:prstGeom>
          <a:ln w="38100">
            <a:gradFill>
              <a:gsLst>
                <a:gs pos="10000">
                  <a:schemeClr val="accent3"/>
                </a:gs>
                <a:gs pos="50000">
                  <a:schemeClr val="accent1"/>
                </a:gs>
                <a:gs pos="90000">
                  <a:schemeClr val="accent2"/>
                </a:gs>
              </a:gsLst>
              <a:lin ang="0" scaled="0"/>
            </a:gradFill>
          </a:ln>
        </p:spPr>
        <p:style>
          <a:lnRef idx="1">
            <a:schemeClr val="accent1"/>
          </a:lnRef>
          <a:fillRef idx="0">
            <a:schemeClr val="accent1"/>
          </a:fillRef>
          <a:effectRef idx="0">
            <a:schemeClr val="accent1"/>
          </a:effectRef>
          <a:fontRef idx="minor">
            <a:schemeClr val="tx1"/>
          </a:fontRef>
        </p:style>
      </p:cxnSp>
      <p:sp>
        <p:nvSpPr>
          <p:cNvPr id="17" name="Content Placeholder 2"/>
          <p:cNvSpPr>
            <a:spLocks noGrp="1"/>
          </p:cNvSpPr>
          <p:nvPr>
            <p:ph idx="13"/>
          </p:nvPr>
        </p:nvSpPr>
        <p:spPr>
          <a:xfrm>
            <a:off x="457200" y="457200"/>
            <a:ext cx="8229600" cy="731520"/>
          </a:xfrm>
        </p:spPr>
        <p:txBody>
          <a:bodyPr/>
          <a:lstStyle>
            <a:lvl1pPr>
              <a:spcAft>
                <a:spcPts val="0"/>
              </a:spcAft>
              <a:defRPr sz="2400"/>
            </a:lvl1pPr>
            <a:lvl2pPr marL="0" indent="0">
              <a:spcBef>
                <a:spcPts val="0"/>
              </a:spcBef>
              <a:buNone/>
              <a:defRPr sz="1400" b="0"/>
            </a:lvl2pPr>
          </a:lstStyle>
          <a:p>
            <a:pPr lvl="0"/>
            <a:r>
              <a:rPr lang="en-US" dirty="0"/>
              <a:t>Edit Master text styles</a:t>
            </a:r>
          </a:p>
          <a:p>
            <a:pPr lvl="1"/>
            <a:r>
              <a:rPr lang="en-US" dirty="0"/>
              <a:t>Second level</a:t>
            </a:r>
          </a:p>
        </p:txBody>
      </p:sp>
      <p:sp>
        <p:nvSpPr>
          <p:cNvPr id="19" name="Content Placeholder 2"/>
          <p:cNvSpPr>
            <a:spLocks noGrp="1"/>
          </p:cNvSpPr>
          <p:nvPr>
            <p:ph idx="14"/>
          </p:nvPr>
        </p:nvSpPr>
        <p:spPr>
          <a:xfrm>
            <a:off x="4800600" y="2514600"/>
            <a:ext cx="2468880" cy="246888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Content Placeholder 2"/>
          <p:cNvSpPr>
            <a:spLocks noGrp="1"/>
          </p:cNvSpPr>
          <p:nvPr>
            <p:ph idx="15"/>
          </p:nvPr>
        </p:nvSpPr>
        <p:spPr>
          <a:xfrm>
            <a:off x="4800600" y="1554480"/>
            <a:ext cx="3886200" cy="960119"/>
          </a:xfrm>
        </p:spPr>
        <p:txBody>
          <a:bodyPr/>
          <a:lstStyle>
            <a:lvl1pPr>
              <a:spcAft>
                <a:spcPts val="0"/>
              </a:spcAft>
              <a:defRPr sz="1400" cap="all" spc="0" baseline="0"/>
            </a:lvl1pPr>
            <a:lvl2pPr marL="0" indent="0">
              <a:lnSpc>
                <a:spcPts val="1400"/>
              </a:lnSpc>
              <a:spcBef>
                <a:spcPts val="600"/>
              </a:spcBef>
              <a:buNone/>
              <a:defRPr sz="1200" b="0" spc="0" baseline="0"/>
            </a:lvl2pPr>
            <a:lvl3pPr>
              <a:defRPr spc="0" baseline="0"/>
            </a:lvl3pPr>
            <a:lvl4pPr>
              <a:defRPr spc="0" baseline="0"/>
            </a:lvl4pPr>
            <a:lvl5pPr>
              <a:defRPr spc="0" baseline="0"/>
            </a:lvl5pPr>
          </a:lstStyle>
          <a:p>
            <a:pPr lvl="0"/>
            <a:r>
              <a:rPr lang="en-US" dirty="0"/>
              <a:t>Edit Master text styles</a:t>
            </a:r>
          </a:p>
          <a:p>
            <a:pPr lvl="1"/>
            <a:r>
              <a:rPr lang="en-US" dirty="0"/>
              <a:t>Second level</a:t>
            </a:r>
          </a:p>
        </p:txBody>
      </p:sp>
      <p:sp>
        <p:nvSpPr>
          <p:cNvPr id="12" name="Text Placeholder 11"/>
          <p:cNvSpPr>
            <a:spLocks noGrp="1"/>
          </p:cNvSpPr>
          <p:nvPr>
            <p:ph type="body" sz="quarter" idx="16" hasCustomPrompt="1"/>
          </p:nvPr>
        </p:nvSpPr>
        <p:spPr>
          <a:xfrm>
            <a:off x="7310266" y="3314700"/>
            <a:ext cx="1156447" cy="1143000"/>
          </a:xfrm>
        </p:spPr>
        <p:txBody>
          <a:bodyPr anchor="ctr"/>
          <a:lstStyle>
            <a:lvl1pPr algn="l">
              <a:lnSpc>
                <a:spcPts val="1400"/>
              </a:lnSpc>
              <a:spcAft>
                <a:spcPts val="0"/>
              </a:spcAft>
              <a:defRPr sz="1200" b="0"/>
            </a:lvl1pPr>
            <a:lvl2pPr marL="0" indent="0" algn="l">
              <a:lnSpc>
                <a:spcPts val="1400"/>
              </a:lnSpc>
              <a:buNone/>
              <a:defRPr sz="2400"/>
            </a:lvl2pPr>
          </a:lstStyle>
          <a:p>
            <a:pPr lvl="0"/>
            <a:r>
              <a:rPr lang="en-US" dirty="0"/>
              <a:t>Enter Chart label here</a:t>
            </a:r>
          </a:p>
          <a:p>
            <a:pPr lvl="1"/>
            <a:r>
              <a:rPr lang="en-US" dirty="0"/>
              <a:t>Second level</a:t>
            </a:r>
          </a:p>
        </p:txBody>
      </p:sp>
    </p:spTree>
    <p:extLst>
      <p:ext uri="{BB962C8B-B14F-4D97-AF65-F5344CB8AC3E}">
        <p14:creationId xmlns:p14="http://schemas.microsoft.com/office/powerpoint/2010/main" val="4087128612"/>
      </p:ext>
    </p:extLst>
  </p:cSld>
  <p:clrMapOvr>
    <a:masterClrMapping/>
  </p:clrMapOvr>
  <p:extLst mod="1">
    <p:ext uri="{DCECCB84-F9BA-43D5-87BE-67443E8EF086}">
      <p15:sldGuideLst xmlns:p15="http://schemas.microsoft.com/office/powerpoint/2012/main" xmlns=""/>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15" name="Freeform 5"/>
          <p:cNvSpPr>
            <a:spLocks/>
          </p:cNvSpPr>
          <p:nvPr userDrawn="1"/>
        </p:nvSpPr>
        <p:spPr bwMode="auto">
          <a:xfrm>
            <a:off x="0" y="5726114"/>
            <a:ext cx="9144001" cy="1125537"/>
          </a:xfrm>
          <a:custGeom>
            <a:avLst/>
            <a:gdLst>
              <a:gd name="T0" fmla="*/ 2880 w 2880"/>
              <a:gd name="T1" fmla="*/ 0 h 353"/>
              <a:gd name="T2" fmla="*/ 1436 w 2880"/>
              <a:gd name="T3" fmla="*/ 296 h 353"/>
              <a:gd name="T4" fmla="*/ 0 w 2880"/>
              <a:gd name="T5" fmla="*/ 3 h 353"/>
              <a:gd name="T6" fmla="*/ 0 w 2880"/>
              <a:gd name="T7" fmla="*/ 353 h 353"/>
              <a:gd name="T8" fmla="*/ 2880 w 2880"/>
              <a:gd name="T9" fmla="*/ 353 h 353"/>
              <a:gd name="T10" fmla="*/ 2880 w 2880"/>
              <a:gd name="T11" fmla="*/ 0 h 353"/>
            </a:gdLst>
            <a:ahLst/>
            <a:cxnLst>
              <a:cxn ang="0">
                <a:pos x="T0" y="T1"/>
              </a:cxn>
              <a:cxn ang="0">
                <a:pos x="T2" y="T3"/>
              </a:cxn>
              <a:cxn ang="0">
                <a:pos x="T4" y="T5"/>
              </a:cxn>
              <a:cxn ang="0">
                <a:pos x="T6" y="T7"/>
              </a:cxn>
              <a:cxn ang="0">
                <a:pos x="T8" y="T9"/>
              </a:cxn>
              <a:cxn ang="0">
                <a:pos x="T10" y="T11"/>
              </a:cxn>
            </a:cxnLst>
            <a:rect l="0" t="0" r="r" b="b"/>
            <a:pathLst>
              <a:path w="2880" h="353">
                <a:moveTo>
                  <a:pt x="2880" y="0"/>
                </a:moveTo>
                <a:cubicBezTo>
                  <a:pt x="2488" y="189"/>
                  <a:pt x="1977" y="296"/>
                  <a:pt x="1436" y="296"/>
                </a:cubicBezTo>
                <a:cubicBezTo>
                  <a:pt x="905" y="296"/>
                  <a:pt x="393" y="189"/>
                  <a:pt x="0" y="3"/>
                </a:cubicBezTo>
                <a:cubicBezTo>
                  <a:pt x="0" y="353"/>
                  <a:pt x="0" y="353"/>
                  <a:pt x="0" y="353"/>
                </a:cubicBezTo>
                <a:cubicBezTo>
                  <a:pt x="2880" y="353"/>
                  <a:pt x="2880" y="353"/>
                  <a:pt x="2880" y="353"/>
                </a:cubicBezTo>
                <a:lnTo>
                  <a:pt x="2880" y="0"/>
                </a:lnTo>
                <a:close/>
              </a:path>
            </a:pathLst>
          </a:custGeom>
          <a:solidFill>
            <a:srgbClr val="BBDDE6">
              <a:alpha val="30000"/>
            </a:srgb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6" name="Rectangle 15"/>
          <p:cNvSpPr/>
          <p:nvPr userDrawn="1"/>
        </p:nvSpPr>
        <p:spPr>
          <a:xfrm>
            <a:off x="0" y="0"/>
            <a:ext cx="9144000" cy="1188720"/>
          </a:xfrm>
          <a:prstGeom prst="rect">
            <a:avLst/>
          </a:prstGeom>
          <a:solidFill>
            <a:srgbClr val="BBDDE6">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a:xfrm>
            <a:off x="457200" y="1554480"/>
            <a:ext cx="8229600" cy="4343400"/>
          </a:xfrm>
        </p:spPr>
        <p:txBody>
          <a:bodyPr/>
          <a:lstStyle>
            <a:lvl1pPr marL="0" indent="0">
              <a:lnSpc>
                <a:spcPts val="1800"/>
              </a:lnSpc>
              <a:spcBef>
                <a:spcPts val="1200"/>
              </a:spcBef>
              <a:spcAft>
                <a:spcPts val="0"/>
              </a:spcAft>
              <a:buFontTx/>
              <a:buNone/>
              <a:defRPr sz="1800"/>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3543300" y="6442711"/>
            <a:ext cx="2057400" cy="152400"/>
          </a:xfrm>
        </p:spPr>
        <p:txBody>
          <a:bodyPr/>
          <a:lstStyle/>
          <a:p>
            <a:fld id="{BBD68CB1-8E9F-4E5F-A2D3-4FB9FB81794A}" type="datetime1">
              <a:rPr lang="en-US" smtClean="0"/>
              <a:t>9/17/18</a:t>
            </a:fld>
            <a:endParaRPr lang="en-US" dirty="0"/>
          </a:p>
        </p:txBody>
      </p:sp>
      <p:sp>
        <p:nvSpPr>
          <p:cNvPr id="5" name="Footer Placeholder 4"/>
          <p:cNvSpPr>
            <a:spLocks noGrp="1"/>
          </p:cNvSpPr>
          <p:nvPr>
            <p:ph type="ftr" sz="quarter" idx="11"/>
          </p:nvPr>
        </p:nvSpPr>
        <p:spPr>
          <a:xfrm>
            <a:off x="6583680" y="6442711"/>
            <a:ext cx="1828800" cy="152400"/>
          </a:xfrm>
        </p:spPr>
        <p:txBody>
          <a:bodyPr/>
          <a:lstStyle/>
          <a:p>
            <a:r>
              <a:rPr lang="en-US" dirty="0"/>
              <a:t>PAN Foundation</a:t>
            </a:r>
          </a:p>
        </p:txBody>
      </p:sp>
      <p:sp>
        <p:nvSpPr>
          <p:cNvPr id="6" name="Slide Number Placeholder 5"/>
          <p:cNvSpPr>
            <a:spLocks noGrp="1"/>
          </p:cNvSpPr>
          <p:nvPr>
            <p:ph type="sldNum" sz="quarter" idx="12"/>
          </p:nvPr>
        </p:nvSpPr>
        <p:spPr>
          <a:xfrm>
            <a:off x="8412480" y="6442711"/>
            <a:ext cx="274320" cy="152400"/>
          </a:xfrm>
        </p:spPr>
        <p:txBody>
          <a:bodyPr/>
          <a:lstStyle/>
          <a:p>
            <a:fld id="{845C981C-96CA-4D81-96B2-DCB7C5D6672F}" type="slidenum">
              <a:rPr lang="en-US" smtClean="0"/>
              <a:t>‹#›</a:t>
            </a:fld>
            <a:endParaRPr lang="en-US" dirty="0"/>
          </a:p>
        </p:txBody>
      </p:sp>
      <p:grpSp>
        <p:nvGrpSpPr>
          <p:cNvPr id="7" name="Group 6"/>
          <p:cNvGrpSpPr>
            <a:grpSpLocks noChangeAspect="1"/>
          </p:cNvGrpSpPr>
          <p:nvPr userDrawn="1"/>
        </p:nvGrpSpPr>
        <p:grpSpPr>
          <a:xfrm>
            <a:off x="457200" y="6400801"/>
            <a:ext cx="445686" cy="228600"/>
            <a:chOff x="1564265" y="2124364"/>
            <a:chExt cx="1044575" cy="535781"/>
          </a:xfrm>
        </p:grpSpPr>
        <p:sp>
          <p:nvSpPr>
            <p:cNvPr id="8" name="Freeform 26"/>
            <p:cNvSpPr>
              <a:spLocks/>
            </p:cNvSpPr>
            <p:nvPr/>
          </p:nvSpPr>
          <p:spPr bwMode="auto">
            <a:xfrm>
              <a:off x="1564265" y="2469645"/>
              <a:ext cx="1044575" cy="190500"/>
            </a:xfrm>
            <a:custGeom>
              <a:avLst/>
              <a:gdLst>
                <a:gd name="T0" fmla="*/ 241 w 480"/>
                <a:gd name="T1" fmla="*/ 85 h 85"/>
                <a:gd name="T2" fmla="*/ 11 w 480"/>
                <a:gd name="T3" fmla="*/ 31 h 85"/>
                <a:gd name="T4" fmla="*/ 4 w 480"/>
                <a:gd name="T5" fmla="*/ 11 h 85"/>
                <a:gd name="T6" fmla="*/ 24 w 480"/>
                <a:gd name="T7" fmla="*/ 4 h 85"/>
                <a:gd name="T8" fmla="*/ 240 w 480"/>
                <a:gd name="T9" fmla="*/ 55 h 85"/>
                <a:gd name="T10" fmla="*/ 456 w 480"/>
                <a:gd name="T11" fmla="*/ 4 h 85"/>
                <a:gd name="T12" fmla="*/ 477 w 480"/>
                <a:gd name="T13" fmla="*/ 11 h 85"/>
                <a:gd name="T14" fmla="*/ 470 w 480"/>
                <a:gd name="T15" fmla="*/ 31 h 85"/>
                <a:gd name="T16" fmla="*/ 241 w 480"/>
                <a:gd name="T17" fmla="*/ 85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0" h="85">
                  <a:moveTo>
                    <a:pt x="241" y="85"/>
                  </a:moveTo>
                  <a:cubicBezTo>
                    <a:pt x="160" y="85"/>
                    <a:pt x="82" y="67"/>
                    <a:pt x="11" y="31"/>
                  </a:cubicBezTo>
                  <a:cubicBezTo>
                    <a:pt x="3" y="27"/>
                    <a:pt x="0" y="18"/>
                    <a:pt x="4" y="11"/>
                  </a:cubicBezTo>
                  <a:cubicBezTo>
                    <a:pt x="8" y="3"/>
                    <a:pt x="17" y="0"/>
                    <a:pt x="24" y="4"/>
                  </a:cubicBezTo>
                  <a:cubicBezTo>
                    <a:pt x="92" y="38"/>
                    <a:pt x="164" y="55"/>
                    <a:pt x="240" y="55"/>
                  </a:cubicBezTo>
                  <a:cubicBezTo>
                    <a:pt x="316" y="55"/>
                    <a:pt x="389" y="38"/>
                    <a:pt x="456" y="4"/>
                  </a:cubicBezTo>
                  <a:cubicBezTo>
                    <a:pt x="464" y="0"/>
                    <a:pt x="473" y="3"/>
                    <a:pt x="477" y="11"/>
                  </a:cubicBezTo>
                  <a:cubicBezTo>
                    <a:pt x="480" y="18"/>
                    <a:pt x="477" y="27"/>
                    <a:pt x="470" y="31"/>
                  </a:cubicBezTo>
                  <a:cubicBezTo>
                    <a:pt x="398" y="67"/>
                    <a:pt x="321" y="85"/>
                    <a:pt x="241" y="85"/>
                  </a:cubicBezTo>
                  <a:close/>
                </a:path>
              </a:pathLst>
            </a:custGeom>
            <a:gradFill>
              <a:gsLst>
                <a:gs pos="15000">
                  <a:schemeClr val="accent3"/>
                </a:gs>
                <a:gs pos="50000">
                  <a:schemeClr val="accent1"/>
                </a:gs>
                <a:gs pos="85000">
                  <a:schemeClr val="accent2"/>
                </a:gs>
              </a:gsLst>
              <a:lin ang="0" scaled="0"/>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9" name="Freeform 8"/>
            <p:cNvSpPr>
              <a:spLocks noEditPoints="1"/>
            </p:cNvSpPr>
            <p:nvPr/>
          </p:nvSpPr>
          <p:spPr bwMode="auto">
            <a:xfrm>
              <a:off x="1688089" y="2124364"/>
              <a:ext cx="219075" cy="307975"/>
            </a:xfrm>
            <a:custGeom>
              <a:avLst/>
              <a:gdLst>
                <a:gd name="T0" fmla="*/ 52 w 101"/>
                <a:gd name="T1" fmla="*/ 0 h 141"/>
                <a:gd name="T2" fmla="*/ 101 w 101"/>
                <a:gd name="T3" fmla="*/ 48 h 141"/>
                <a:gd name="T4" fmla="*/ 52 w 101"/>
                <a:gd name="T5" fmla="*/ 97 h 141"/>
                <a:gd name="T6" fmla="*/ 23 w 101"/>
                <a:gd name="T7" fmla="*/ 97 h 141"/>
                <a:gd name="T8" fmla="*/ 23 w 101"/>
                <a:gd name="T9" fmla="*/ 141 h 141"/>
                <a:gd name="T10" fmla="*/ 0 w 101"/>
                <a:gd name="T11" fmla="*/ 141 h 141"/>
                <a:gd name="T12" fmla="*/ 0 w 101"/>
                <a:gd name="T13" fmla="*/ 0 h 141"/>
                <a:gd name="T14" fmla="*/ 52 w 101"/>
                <a:gd name="T15" fmla="*/ 0 h 141"/>
                <a:gd name="T16" fmla="*/ 52 w 101"/>
                <a:gd name="T17" fmla="*/ 23 h 141"/>
                <a:gd name="T18" fmla="*/ 23 w 101"/>
                <a:gd name="T19" fmla="*/ 23 h 141"/>
                <a:gd name="T20" fmla="*/ 23 w 101"/>
                <a:gd name="T21" fmla="*/ 74 h 141"/>
                <a:gd name="T22" fmla="*/ 52 w 101"/>
                <a:gd name="T23" fmla="*/ 74 h 141"/>
                <a:gd name="T24" fmla="*/ 78 w 101"/>
                <a:gd name="T25" fmla="*/ 48 h 141"/>
                <a:gd name="T26" fmla="*/ 52 w 101"/>
                <a:gd name="T27" fmla="*/ 23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1" h="141">
                  <a:moveTo>
                    <a:pt x="52" y="0"/>
                  </a:moveTo>
                  <a:cubicBezTo>
                    <a:pt x="81" y="0"/>
                    <a:pt x="101" y="20"/>
                    <a:pt x="101" y="48"/>
                  </a:cubicBezTo>
                  <a:cubicBezTo>
                    <a:pt x="101" y="76"/>
                    <a:pt x="81" y="97"/>
                    <a:pt x="52" y="97"/>
                  </a:cubicBezTo>
                  <a:cubicBezTo>
                    <a:pt x="23" y="97"/>
                    <a:pt x="23" y="97"/>
                    <a:pt x="23" y="97"/>
                  </a:cubicBezTo>
                  <a:cubicBezTo>
                    <a:pt x="23" y="141"/>
                    <a:pt x="23" y="141"/>
                    <a:pt x="23" y="141"/>
                  </a:cubicBezTo>
                  <a:cubicBezTo>
                    <a:pt x="0" y="141"/>
                    <a:pt x="0" y="141"/>
                    <a:pt x="0" y="141"/>
                  </a:cubicBezTo>
                  <a:cubicBezTo>
                    <a:pt x="0" y="0"/>
                    <a:pt x="0" y="0"/>
                    <a:pt x="0" y="0"/>
                  </a:cubicBezTo>
                  <a:lnTo>
                    <a:pt x="52" y="0"/>
                  </a:lnTo>
                  <a:close/>
                  <a:moveTo>
                    <a:pt x="52" y="23"/>
                  </a:moveTo>
                  <a:cubicBezTo>
                    <a:pt x="23" y="23"/>
                    <a:pt x="23" y="23"/>
                    <a:pt x="23" y="23"/>
                  </a:cubicBezTo>
                  <a:cubicBezTo>
                    <a:pt x="23" y="74"/>
                    <a:pt x="23" y="74"/>
                    <a:pt x="23" y="74"/>
                  </a:cubicBezTo>
                  <a:cubicBezTo>
                    <a:pt x="52" y="74"/>
                    <a:pt x="52" y="74"/>
                    <a:pt x="52" y="74"/>
                  </a:cubicBezTo>
                  <a:cubicBezTo>
                    <a:pt x="67" y="74"/>
                    <a:pt x="78" y="63"/>
                    <a:pt x="78" y="48"/>
                  </a:cubicBezTo>
                  <a:cubicBezTo>
                    <a:pt x="78" y="34"/>
                    <a:pt x="67" y="23"/>
                    <a:pt x="52" y="23"/>
                  </a:cubicBezTo>
                  <a:close/>
                </a:path>
              </a:pathLst>
            </a:custGeom>
            <a:solidFill>
              <a:srgbClr val="174A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9"/>
            <p:cNvSpPr>
              <a:spLocks noEditPoints="1"/>
            </p:cNvSpPr>
            <p:nvPr/>
          </p:nvSpPr>
          <p:spPr bwMode="auto">
            <a:xfrm>
              <a:off x="1854777" y="2124364"/>
              <a:ext cx="333375" cy="307975"/>
            </a:xfrm>
            <a:custGeom>
              <a:avLst/>
              <a:gdLst>
                <a:gd name="T0" fmla="*/ 161 w 210"/>
                <a:gd name="T1" fmla="*/ 161 h 194"/>
                <a:gd name="T2" fmla="*/ 49 w 210"/>
                <a:gd name="T3" fmla="*/ 161 h 194"/>
                <a:gd name="T4" fmla="*/ 35 w 210"/>
                <a:gd name="T5" fmla="*/ 194 h 194"/>
                <a:gd name="T6" fmla="*/ 0 w 210"/>
                <a:gd name="T7" fmla="*/ 194 h 194"/>
                <a:gd name="T8" fmla="*/ 90 w 210"/>
                <a:gd name="T9" fmla="*/ 0 h 194"/>
                <a:gd name="T10" fmla="*/ 120 w 210"/>
                <a:gd name="T11" fmla="*/ 0 h 194"/>
                <a:gd name="T12" fmla="*/ 210 w 210"/>
                <a:gd name="T13" fmla="*/ 194 h 194"/>
                <a:gd name="T14" fmla="*/ 176 w 210"/>
                <a:gd name="T15" fmla="*/ 194 h 194"/>
                <a:gd name="T16" fmla="*/ 161 w 210"/>
                <a:gd name="T17" fmla="*/ 161 h 194"/>
                <a:gd name="T18" fmla="*/ 64 w 210"/>
                <a:gd name="T19" fmla="*/ 129 h 194"/>
                <a:gd name="T20" fmla="*/ 146 w 210"/>
                <a:gd name="T21" fmla="*/ 129 h 194"/>
                <a:gd name="T22" fmla="*/ 105 w 210"/>
                <a:gd name="T23" fmla="*/ 41 h 194"/>
                <a:gd name="T24" fmla="*/ 64 w 210"/>
                <a:gd name="T25" fmla="*/ 129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10" h="194">
                  <a:moveTo>
                    <a:pt x="161" y="161"/>
                  </a:moveTo>
                  <a:lnTo>
                    <a:pt x="49" y="161"/>
                  </a:lnTo>
                  <a:lnTo>
                    <a:pt x="35" y="194"/>
                  </a:lnTo>
                  <a:lnTo>
                    <a:pt x="0" y="194"/>
                  </a:lnTo>
                  <a:lnTo>
                    <a:pt x="90" y="0"/>
                  </a:lnTo>
                  <a:lnTo>
                    <a:pt x="120" y="0"/>
                  </a:lnTo>
                  <a:lnTo>
                    <a:pt x="210" y="194"/>
                  </a:lnTo>
                  <a:lnTo>
                    <a:pt x="176" y="194"/>
                  </a:lnTo>
                  <a:lnTo>
                    <a:pt x="161" y="161"/>
                  </a:lnTo>
                  <a:close/>
                  <a:moveTo>
                    <a:pt x="64" y="129"/>
                  </a:moveTo>
                  <a:lnTo>
                    <a:pt x="146" y="129"/>
                  </a:lnTo>
                  <a:lnTo>
                    <a:pt x="105" y="41"/>
                  </a:lnTo>
                  <a:lnTo>
                    <a:pt x="64" y="129"/>
                  </a:lnTo>
                  <a:close/>
                </a:path>
              </a:pathLst>
            </a:custGeom>
            <a:solidFill>
              <a:srgbClr val="174A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10"/>
            <p:cNvSpPr>
              <a:spLocks/>
            </p:cNvSpPr>
            <p:nvPr/>
          </p:nvSpPr>
          <p:spPr bwMode="auto">
            <a:xfrm>
              <a:off x="2204027" y="2124364"/>
              <a:ext cx="277813" cy="307975"/>
            </a:xfrm>
            <a:custGeom>
              <a:avLst/>
              <a:gdLst>
                <a:gd name="T0" fmla="*/ 175 w 175"/>
                <a:gd name="T1" fmla="*/ 0 h 194"/>
                <a:gd name="T2" fmla="*/ 175 w 175"/>
                <a:gd name="T3" fmla="*/ 194 h 194"/>
                <a:gd name="T4" fmla="*/ 145 w 175"/>
                <a:gd name="T5" fmla="*/ 194 h 194"/>
                <a:gd name="T6" fmla="*/ 31 w 175"/>
                <a:gd name="T7" fmla="*/ 52 h 194"/>
                <a:gd name="T8" fmla="*/ 31 w 175"/>
                <a:gd name="T9" fmla="*/ 194 h 194"/>
                <a:gd name="T10" fmla="*/ 0 w 175"/>
                <a:gd name="T11" fmla="*/ 194 h 194"/>
                <a:gd name="T12" fmla="*/ 0 w 175"/>
                <a:gd name="T13" fmla="*/ 0 h 194"/>
                <a:gd name="T14" fmla="*/ 29 w 175"/>
                <a:gd name="T15" fmla="*/ 0 h 194"/>
                <a:gd name="T16" fmla="*/ 143 w 175"/>
                <a:gd name="T17" fmla="*/ 141 h 194"/>
                <a:gd name="T18" fmla="*/ 143 w 175"/>
                <a:gd name="T19" fmla="*/ 0 h 194"/>
                <a:gd name="T20" fmla="*/ 175 w 175"/>
                <a:gd name="T21" fmla="*/ 0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5" h="194">
                  <a:moveTo>
                    <a:pt x="175" y="0"/>
                  </a:moveTo>
                  <a:lnTo>
                    <a:pt x="175" y="194"/>
                  </a:lnTo>
                  <a:lnTo>
                    <a:pt x="145" y="194"/>
                  </a:lnTo>
                  <a:lnTo>
                    <a:pt x="31" y="52"/>
                  </a:lnTo>
                  <a:lnTo>
                    <a:pt x="31" y="194"/>
                  </a:lnTo>
                  <a:lnTo>
                    <a:pt x="0" y="194"/>
                  </a:lnTo>
                  <a:lnTo>
                    <a:pt x="0" y="0"/>
                  </a:lnTo>
                  <a:lnTo>
                    <a:pt x="29" y="0"/>
                  </a:lnTo>
                  <a:lnTo>
                    <a:pt x="143" y="141"/>
                  </a:lnTo>
                  <a:lnTo>
                    <a:pt x="143" y="0"/>
                  </a:lnTo>
                  <a:lnTo>
                    <a:pt x="175" y="0"/>
                  </a:lnTo>
                  <a:close/>
                </a:path>
              </a:pathLst>
            </a:custGeom>
            <a:solidFill>
              <a:srgbClr val="174A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cxnSp>
        <p:nvCxnSpPr>
          <p:cNvPr id="18" name="Straight Connector 17"/>
          <p:cNvCxnSpPr/>
          <p:nvPr userDrawn="1"/>
        </p:nvCxnSpPr>
        <p:spPr>
          <a:xfrm>
            <a:off x="0" y="1188720"/>
            <a:ext cx="9144000" cy="0"/>
          </a:xfrm>
          <a:prstGeom prst="line">
            <a:avLst/>
          </a:prstGeom>
          <a:ln w="38100">
            <a:gradFill>
              <a:gsLst>
                <a:gs pos="10000">
                  <a:schemeClr val="accent3"/>
                </a:gs>
                <a:gs pos="50000">
                  <a:schemeClr val="accent1"/>
                </a:gs>
                <a:gs pos="90000">
                  <a:schemeClr val="accent2"/>
                </a:gs>
              </a:gsLst>
              <a:lin ang="0" scaled="0"/>
            </a:gradFill>
          </a:ln>
        </p:spPr>
        <p:style>
          <a:lnRef idx="1">
            <a:schemeClr val="accent1"/>
          </a:lnRef>
          <a:fillRef idx="0">
            <a:schemeClr val="accent1"/>
          </a:fillRef>
          <a:effectRef idx="0">
            <a:schemeClr val="accent1"/>
          </a:effectRef>
          <a:fontRef idx="minor">
            <a:schemeClr val="tx1"/>
          </a:fontRef>
        </p:style>
      </p:cxnSp>
      <p:sp>
        <p:nvSpPr>
          <p:cNvPr id="17" name="Content Placeholder 2"/>
          <p:cNvSpPr>
            <a:spLocks noGrp="1"/>
          </p:cNvSpPr>
          <p:nvPr>
            <p:ph idx="13"/>
          </p:nvPr>
        </p:nvSpPr>
        <p:spPr>
          <a:xfrm>
            <a:off x="457200" y="457200"/>
            <a:ext cx="8229600" cy="731520"/>
          </a:xfrm>
        </p:spPr>
        <p:txBody>
          <a:bodyPr/>
          <a:lstStyle>
            <a:lvl1pPr>
              <a:spcAft>
                <a:spcPts val="0"/>
              </a:spcAft>
              <a:defRPr sz="2400"/>
            </a:lvl1pPr>
            <a:lvl2pPr marL="0" indent="0">
              <a:spcBef>
                <a:spcPts val="0"/>
              </a:spcBef>
              <a:buNone/>
              <a:defRPr sz="1400" b="0"/>
            </a:lvl2pPr>
          </a:lstStyle>
          <a:p>
            <a:pPr lvl="0"/>
            <a:r>
              <a:rPr lang="en-US" dirty="0"/>
              <a:t>Edit Master text styles</a:t>
            </a:r>
          </a:p>
          <a:p>
            <a:pPr lvl="1"/>
            <a:r>
              <a:rPr lang="en-US" dirty="0"/>
              <a:t>Second level</a:t>
            </a:r>
          </a:p>
        </p:txBody>
      </p:sp>
    </p:spTree>
    <p:extLst>
      <p:ext uri="{BB962C8B-B14F-4D97-AF65-F5344CB8AC3E}">
        <p14:creationId xmlns:p14="http://schemas.microsoft.com/office/powerpoint/2010/main" val="869982277"/>
      </p:ext>
    </p:extLst>
  </p:cSld>
  <p:clrMapOvr>
    <a:masterClrMapping/>
  </p:clrMapOvr>
  <p:extLst mod="1">
    <p:ext uri="{DCECCB84-F9BA-43D5-87BE-67443E8EF086}">
      <p15:sldGuideLst xmlns:p15="http://schemas.microsoft.com/office/powerpoint/2012/main" xmlns=""/>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ullet Items">
    <p:spTree>
      <p:nvGrpSpPr>
        <p:cNvPr id="1" name=""/>
        <p:cNvGrpSpPr/>
        <p:nvPr/>
      </p:nvGrpSpPr>
      <p:grpSpPr>
        <a:xfrm>
          <a:off x="0" y="0"/>
          <a:ext cx="0" cy="0"/>
          <a:chOff x="0" y="0"/>
          <a:chExt cx="0" cy="0"/>
        </a:xfrm>
      </p:grpSpPr>
      <p:sp>
        <p:nvSpPr>
          <p:cNvPr id="15" name="Freeform 5"/>
          <p:cNvSpPr>
            <a:spLocks/>
          </p:cNvSpPr>
          <p:nvPr userDrawn="1"/>
        </p:nvSpPr>
        <p:spPr bwMode="auto">
          <a:xfrm>
            <a:off x="0" y="5726114"/>
            <a:ext cx="9144001" cy="1125537"/>
          </a:xfrm>
          <a:custGeom>
            <a:avLst/>
            <a:gdLst>
              <a:gd name="T0" fmla="*/ 2880 w 2880"/>
              <a:gd name="T1" fmla="*/ 0 h 353"/>
              <a:gd name="T2" fmla="*/ 1436 w 2880"/>
              <a:gd name="T3" fmla="*/ 296 h 353"/>
              <a:gd name="T4" fmla="*/ 0 w 2880"/>
              <a:gd name="T5" fmla="*/ 3 h 353"/>
              <a:gd name="T6" fmla="*/ 0 w 2880"/>
              <a:gd name="T7" fmla="*/ 353 h 353"/>
              <a:gd name="T8" fmla="*/ 2880 w 2880"/>
              <a:gd name="T9" fmla="*/ 353 h 353"/>
              <a:gd name="T10" fmla="*/ 2880 w 2880"/>
              <a:gd name="T11" fmla="*/ 0 h 353"/>
            </a:gdLst>
            <a:ahLst/>
            <a:cxnLst>
              <a:cxn ang="0">
                <a:pos x="T0" y="T1"/>
              </a:cxn>
              <a:cxn ang="0">
                <a:pos x="T2" y="T3"/>
              </a:cxn>
              <a:cxn ang="0">
                <a:pos x="T4" y="T5"/>
              </a:cxn>
              <a:cxn ang="0">
                <a:pos x="T6" y="T7"/>
              </a:cxn>
              <a:cxn ang="0">
                <a:pos x="T8" y="T9"/>
              </a:cxn>
              <a:cxn ang="0">
                <a:pos x="T10" y="T11"/>
              </a:cxn>
            </a:cxnLst>
            <a:rect l="0" t="0" r="r" b="b"/>
            <a:pathLst>
              <a:path w="2880" h="353">
                <a:moveTo>
                  <a:pt x="2880" y="0"/>
                </a:moveTo>
                <a:cubicBezTo>
                  <a:pt x="2488" y="189"/>
                  <a:pt x="1977" y="296"/>
                  <a:pt x="1436" y="296"/>
                </a:cubicBezTo>
                <a:cubicBezTo>
                  <a:pt x="905" y="296"/>
                  <a:pt x="393" y="189"/>
                  <a:pt x="0" y="3"/>
                </a:cubicBezTo>
                <a:cubicBezTo>
                  <a:pt x="0" y="353"/>
                  <a:pt x="0" y="353"/>
                  <a:pt x="0" y="353"/>
                </a:cubicBezTo>
                <a:cubicBezTo>
                  <a:pt x="2880" y="353"/>
                  <a:pt x="2880" y="353"/>
                  <a:pt x="2880" y="353"/>
                </a:cubicBezTo>
                <a:lnTo>
                  <a:pt x="2880" y="0"/>
                </a:lnTo>
                <a:close/>
              </a:path>
            </a:pathLst>
          </a:custGeom>
          <a:solidFill>
            <a:srgbClr val="BBDDE6">
              <a:alpha val="30000"/>
            </a:srgb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6" name="Rectangle 15"/>
          <p:cNvSpPr/>
          <p:nvPr userDrawn="1"/>
        </p:nvSpPr>
        <p:spPr>
          <a:xfrm>
            <a:off x="0" y="0"/>
            <a:ext cx="9144000" cy="1188720"/>
          </a:xfrm>
          <a:prstGeom prst="rect">
            <a:avLst/>
          </a:prstGeom>
          <a:solidFill>
            <a:srgbClr val="BBDDE6">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a:xfrm>
            <a:off x="457200" y="1554480"/>
            <a:ext cx="8229600" cy="4343400"/>
          </a:xfrm>
        </p:spPr>
        <p:txBody>
          <a:bodyPr/>
          <a:lstStyle>
            <a:lvl1pPr marL="228600" indent="-228600">
              <a:spcAft>
                <a:spcPts val="0"/>
              </a:spcAft>
              <a:buFont typeface="Calibri" panose="020F0502020204030204" pitchFamily="34" charset="0"/>
              <a:buChar char="•"/>
              <a:defRPr sz="1800"/>
            </a:lvl1pPr>
            <a:lvl2pPr marL="457200" indent="-228600">
              <a:buFont typeface="Calibri" panose="020F0502020204030204" pitchFamily="34" charset="0"/>
              <a:buChar char="»"/>
              <a:defRPr sz="1600"/>
            </a:lvl2pPr>
            <a:lvl3pPr marL="685800" indent="-228600">
              <a:buFont typeface="Calibri" panose="020F0502020204030204" pitchFamily="34" charset="0"/>
              <a:buChar char="—"/>
              <a:defRPr sz="1400"/>
            </a:lvl3pPr>
            <a:lvl4pPr marL="0" indent="0">
              <a:buFontTx/>
              <a:buNone/>
              <a:defRPr sz="1600"/>
            </a:lvl4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3543300" y="6442711"/>
            <a:ext cx="2057400" cy="152400"/>
          </a:xfrm>
        </p:spPr>
        <p:txBody>
          <a:bodyPr/>
          <a:lstStyle/>
          <a:p>
            <a:fld id="{78C8FDCE-F4B7-4BA1-AC8B-9873BFEE85EF}" type="datetime1">
              <a:rPr lang="en-US" smtClean="0"/>
              <a:t>9/17/18</a:t>
            </a:fld>
            <a:endParaRPr lang="en-US" dirty="0"/>
          </a:p>
        </p:txBody>
      </p:sp>
      <p:sp>
        <p:nvSpPr>
          <p:cNvPr id="5" name="Footer Placeholder 4"/>
          <p:cNvSpPr>
            <a:spLocks noGrp="1"/>
          </p:cNvSpPr>
          <p:nvPr>
            <p:ph type="ftr" sz="quarter" idx="11"/>
          </p:nvPr>
        </p:nvSpPr>
        <p:spPr>
          <a:xfrm>
            <a:off x="6583680" y="6442711"/>
            <a:ext cx="1828800" cy="152400"/>
          </a:xfrm>
        </p:spPr>
        <p:txBody>
          <a:bodyPr/>
          <a:lstStyle/>
          <a:p>
            <a:r>
              <a:rPr lang="en-US" dirty="0"/>
              <a:t>PAN Foundation</a:t>
            </a:r>
          </a:p>
        </p:txBody>
      </p:sp>
      <p:sp>
        <p:nvSpPr>
          <p:cNvPr id="6" name="Slide Number Placeholder 5"/>
          <p:cNvSpPr>
            <a:spLocks noGrp="1"/>
          </p:cNvSpPr>
          <p:nvPr>
            <p:ph type="sldNum" sz="quarter" idx="12"/>
          </p:nvPr>
        </p:nvSpPr>
        <p:spPr>
          <a:xfrm>
            <a:off x="8412480" y="6442711"/>
            <a:ext cx="274320" cy="152400"/>
          </a:xfrm>
        </p:spPr>
        <p:txBody>
          <a:bodyPr/>
          <a:lstStyle/>
          <a:p>
            <a:fld id="{845C981C-96CA-4D81-96B2-DCB7C5D6672F}" type="slidenum">
              <a:rPr lang="en-US" smtClean="0"/>
              <a:t>‹#›</a:t>
            </a:fld>
            <a:endParaRPr lang="en-US" dirty="0"/>
          </a:p>
        </p:txBody>
      </p:sp>
      <p:grpSp>
        <p:nvGrpSpPr>
          <p:cNvPr id="7" name="Group 6"/>
          <p:cNvGrpSpPr>
            <a:grpSpLocks noChangeAspect="1"/>
          </p:cNvGrpSpPr>
          <p:nvPr userDrawn="1"/>
        </p:nvGrpSpPr>
        <p:grpSpPr>
          <a:xfrm>
            <a:off x="457200" y="6400801"/>
            <a:ext cx="445686" cy="228600"/>
            <a:chOff x="1564265" y="2124364"/>
            <a:chExt cx="1044575" cy="535781"/>
          </a:xfrm>
        </p:grpSpPr>
        <p:sp>
          <p:nvSpPr>
            <p:cNvPr id="8" name="Freeform 26"/>
            <p:cNvSpPr>
              <a:spLocks/>
            </p:cNvSpPr>
            <p:nvPr/>
          </p:nvSpPr>
          <p:spPr bwMode="auto">
            <a:xfrm>
              <a:off x="1564265" y="2469645"/>
              <a:ext cx="1044575" cy="190500"/>
            </a:xfrm>
            <a:custGeom>
              <a:avLst/>
              <a:gdLst>
                <a:gd name="T0" fmla="*/ 241 w 480"/>
                <a:gd name="T1" fmla="*/ 85 h 85"/>
                <a:gd name="T2" fmla="*/ 11 w 480"/>
                <a:gd name="T3" fmla="*/ 31 h 85"/>
                <a:gd name="T4" fmla="*/ 4 w 480"/>
                <a:gd name="T5" fmla="*/ 11 h 85"/>
                <a:gd name="T6" fmla="*/ 24 w 480"/>
                <a:gd name="T7" fmla="*/ 4 h 85"/>
                <a:gd name="T8" fmla="*/ 240 w 480"/>
                <a:gd name="T9" fmla="*/ 55 h 85"/>
                <a:gd name="T10" fmla="*/ 456 w 480"/>
                <a:gd name="T11" fmla="*/ 4 h 85"/>
                <a:gd name="T12" fmla="*/ 477 w 480"/>
                <a:gd name="T13" fmla="*/ 11 h 85"/>
                <a:gd name="T14" fmla="*/ 470 w 480"/>
                <a:gd name="T15" fmla="*/ 31 h 85"/>
                <a:gd name="T16" fmla="*/ 241 w 480"/>
                <a:gd name="T17" fmla="*/ 85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0" h="85">
                  <a:moveTo>
                    <a:pt x="241" y="85"/>
                  </a:moveTo>
                  <a:cubicBezTo>
                    <a:pt x="160" y="85"/>
                    <a:pt x="82" y="67"/>
                    <a:pt x="11" y="31"/>
                  </a:cubicBezTo>
                  <a:cubicBezTo>
                    <a:pt x="3" y="27"/>
                    <a:pt x="0" y="18"/>
                    <a:pt x="4" y="11"/>
                  </a:cubicBezTo>
                  <a:cubicBezTo>
                    <a:pt x="8" y="3"/>
                    <a:pt x="17" y="0"/>
                    <a:pt x="24" y="4"/>
                  </a:cubicBezTo>
                  <a:cubicBezTo>
                    <a:pt x="92" y="38"/>
                    <a:pt x="164" y="55"/>
                    <a:pt x="240" y="55"/>
                  </a:cubicBezTo>
                  <a:cubicBezTo>
                    <a:pt x="316" y="55"/>
                    <a:pt x="389" y="38"/>
                    <a:pt x="456" y="4"/>
                  </a:cubicBezTo>
                  <a:cubicBezTo>
                    <a:pt x="464" y="0"/>
                    <a:pt x="473" y="3"/>
                    <a:pt x="477" y="11"/>
                  </a:cubicBezTo>
                  <a:cubicBezTo>
                    <a:pt x="480" y="18"/>
                    <a:pt x="477" y="27"/>
                    <a:pt x="470" y="31"/>
                  </a:cubicBezTo>
                  <a:cubicBezTo>
                    <a:pt x="398" y="67"/>
                    <a:pt x="321" y="85"/>
                    <a:pt x="241" y="85"/>
                  </a:cubicBezTo>
                  <a:close/>
                </a:path>
              </a:pathLst>
            </a:custGeom>
            <a:gradFill>
              <a:gsLst>
                <a:gs pos="15000">
                  <a:schemeClr val="accent3"/>
                </a:gs>
                <a:gs pos="50000">
                  <a:schemeClr val="accent1"/>
                </a:gs>
                <a:gs pos="85000">
                  <a:schemeClr val="accent2"/>
                </a:gs>
              </a:gsLst>
              <a:lin ang="0" scaled="0"/>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9" name="Freeform 8"/>
            <p:cNvSpPr>
              <a:spLocks noEditPoints="1"/>
            </p:cNvSpPr>
            <p:nvPr/>
          </p:nvSpPr>
          <p:spPr bwMode="auto">
            <a:xfrm>
              <a:off x="1688089" y="2124364"/>
              <a:ext cx="219075" cy="307975"/>
            </a:xfrm>
            <a:custGeom>
              <a:avLst/>
              <a:gdLst>
                <a:gd name="T0" fmla="*/ 52 w 101"/>
                <a:gd name="T1" fmla="*/ 0 h 141"/>
                <a:gd name="T2" fmla="*/ 101 w 101"/>
                <a:gd name="T3" fmla="*/ 48 h 141"/>
                <a:gd name="T4" fmla="*/ 52 w 101"/>
                <a:gd name="T5" fmla="*/ 97 h 141"/>
                <a:gd name="T6" fmla="*/ 23 w 101"/>
                <a:gd name="T7" fmla="*/ 97 h 141"/>
                <a:gd name="T8" fmla="*/ 23 w 101"/>
                <a:gd name="T9" fmla="*/ 141 h 141"/>
                <a:gd name="T10" fmla="*/ 0 w 101"/>
                <a:gd name="T11" fmla="*/ 141 h 141"/>
                <a:gd name="T12" fmla="*/ 0 w 101"/>
                <a:gd name="T13" fmla="*/ 0 h 141"/>
                <a:gd name="T14" fmla="*/ 52 w 101"/>
                <a:gd name="T15" fmla="*/ 0 h 141"/>
                <a:gd name="T16" fmla="*/ 52 w 101"/>
                <a:gd name="T17" fmla="*/ 23 h 141"/>
                <a:gd name="T18" fmla="*/ 23 w 101"/>
                <a:gd name="T19" fmla="*/ 23 h 141"/>
                <a:gd name="T20" fmla="*/ 23 w 101"/>
                <a:gd name="T21" fmla="*/ 74 h 141"/>
                <a:gd name="T22" fmla="*/ 52 w 101"/>
                <a:gd name="T23" fmla="*/ 74 h 141"/>
                <a:gd name="T24" fmla="*/ 78 w 101"/>
                <a:gd name="T25" fmla="*/ 48 h 141"/>
                <a:gd name="T26" fmla="*/ 52 w 101"/>
                <a:gd name="T27" fmla="*/ 23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1" h="141">
                  <a:moveTo>
                    <a:pt x="52" y="0"/>
                  </a:moveTo>
                  <a:cubicBezTo>
                    <a:pt x="81" y="0"/>
                    <a:pt x="101" y="20"/>
                    <a:pt x="101" y="48"/>
                  </a:cubicBezTo>
                  <a:cubicBezTo>
                    <a:pt x="101" y="76"/>
                    <a:pt x="81" y="97"/>
                    <a:pt x="52" y="97"/>
                  </a:cubicBezTo>
                  <a:cubicBezTo>
                    <a:pt x="23" y="97"/>
                    <a:pt x="23" y="97"/>
                    <a:pt x="23" y="97"/>
                  </a:cubicBezTo>
                  <a:cubicBezTo>
                    <a:pt x="23" y="141"/>
                    <a:pt x="23" y="141"/>
                    <a:pt x="23" y="141"/>
                  </a:cubicBezTo>
                  <a:cubicBezTo>
                    <a:pt x="0" y="141"/>
                    <a:pt x="0" y="141"/>
                    <a:pt x="0" y="141"/>
                  </a:cubicBezTo>
                  <a:cubicBezTo>
                    <a:pt x="0" y="0"/>
                    <a:pt x="0" y="0"/>
                    <a:pt x="0" y="0"/>
                  </a:cubicBezTo>
                  <a:lnTo>
                    <a:pt x="52" y="0"/>
                  </a:lnTo>
                  <a:close/>
                  <a:moveTo>
                    <a:pt x="52" y="23"/>
                  </a:moveTo>
                  <a:cubicBezTo>
                    <a:pt x="23" y="23"/>
                    <a:pt x="23" y="23"/>
                    <a:pt x="23" y="23"/>
                  </a:cubicBezTo>
                  <a:cubicBezTo>
                    <a:pt x="23" y="74"/>
                    <a:pt x="23" y="74"/>
                    <a:pt x="23" y="74"/>
                  </a:cubicBezTo>
                  <a:cubicBezTo>
                    <a:pt x="52" y="74"/>
                    <a:pt x="52" y="74"/>
                    <a:pt x="52" y="74"/>
                  </a:cubicBezTo>
                  <a:cubicBezTo>
                    <a:pt x="67" y="74"/>
                    <a:pt x="78" y="63"/>
                    <a:pt x="78" y="48"/>
                  </a:cubicBezTo>
                  <a:cubicBezTo>
                    <a:pt x="78" y="34"/>
                    <a:pt x="67" y="23"/>
                    <a:pt x="52" y="23"/>
                  </a:cubicBezTo>
                  <a:close/>
                </a:path>
              </a:pathLst>
            </a:custGeom>
            <a:solidFill>
              <a:srgbClr val="174A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9"/>
            <p:cNvSpPr>
              <a:spLocks noEditPoints="1"/>
            </p:cNvSpPr>
            <p:nvPr/>
          </p:nvSpPr>
          <p:spPr bwMode="auto">
            <a:xfrm>
              <a:off x="1854777" y="2124364"/>
              <a:ext cx="333375" cy="307975"/>
            </a:xfrm>
            <a:custGeom>
              <a:avLst/>
              <a:gdLst>
                <a:gd name="T0" fmla="*/ 161 w 210"/>
                <a:gd name="T1" fmla="*/ 161 h 194"/>
                <a:gd name="T2" fmla="*/ 49 w 210"/>
                <a:gd name="T3" fmla="*/ 161 h 194"/>
                <a:gd name="T4" fmla="*/ 35 w 210"/>
                <a:gd name="T5" fmla="*/ 194 h 194"/>
                <a:gd name="T6" fmla="*/ 0 w 210"/>
                <a:gd name="T7" fmla="*/ 194 h 194"/>
                <a:gd name="T8" fmla="*/ 90 w 210"/>
                <a:gd name="T9" fmla="*/ 0 h 194"/>
                <a:gd name="T10" fmla="*/ 120 w 210"/>
                <a:gd name="T11" fmla="*/ 0 h 194"/>
                <a:gd name="T12" fmla="*/ 210 w 210"/>
                <a:gd name="T13" fmla="*/ 194 h 194"/>
                <a:gd name="T14" fmla="*/ 176 w 210"/>
                <a:gd name="T15" fmla="*/ 194 h 194"/>
                <a:gd name="T16" fmla="*/ 161 w 210"/>
                <a:gd name="T17" fmla="*/ 161 h 194"/>
                <a:gd name="T18" fmla="*/ 64 w 210"/>
                <a:gd name="T19" fmla="*/ 129 h 194"/>
                <a:gd name="T20" fmla="*/ 146 w 210"/>
                <a:gd name="T21" fmla="*/ 129 h 194"/>
                <a:gd name="T22" fmla="*/ 105 w 210"/>
                <a:gd name="T23" fmla="*/ 41 h 194"/>
                <a:gd name="T24" fmla="*/ 64 w 210"/>
                <a:gd name="T25" fmla="*/ 129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10" h="194">
                  <a:moveTo>
                    <a:pt x="161" y="161"/>
                  </a:moveTo>
                  <a:lnTo>
                    <a:pt x="49" y="161"/>
                  </a:lnTo>
                  <a:lnTo>
                    <a:pt x="35" y="194"/>
                  </a:lnTo>
                  <a:lnTo>
                    <a:pt x="0" y="194"/>
                  </a:lnTo>
                  <a:lnTo>
                    <a:pt x="90" y="0"/>
                  </a:lnTo>
                  <a:lnTo>
                    <a:pt x="120" y="0"/>
                  </a:lnTo>
                  <a:lnTo>
                    <a:pt x="210" y="194"/>
                  </a:lnTo>
                  <a:lnTo>
                    <a:pt x="176" y="194"/>
                  </a:lnTo>
                  <a:lnTo>
                    <a:pt x="161" y="161"/>
                  </a:lnTo>
                  <a:close/>
                  <a:moveTo>
                    <a:pt x="64" y="129"/>
                  </a:moveTo>
                  <a:lnTo>
                    <a:pt x="146" y="129"/>
                  </a:lnTo>
                  <a:lnTo>
                    <a:pt x="105" y="41"/>
                  </a:lnTo>
                  <a:lnTo>
                    <a:pt x="64" y="129"/>
                  </a:lnTo>
                  <a:close/>
                </a:path>
              </a:pathLst>
            </a:custGeom>
            <a:solidFill>
              <a:srgbClr val="174A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10"/>
            <p:cNvSpPr>
              <a:spLocks/>
            </p:cNvSpPr>
            <p:nvPr/>
          </p:nvSpPr>
          <p:spPr bwMode="auto">
            <a:xfrm>
              <a:off x="2204027" y="2124364"/>
              <a:ext cx="277813" cy="307975"/>
            </a:xfrm>
            <a:custGeom>
              <a:avLst/>
              <a:gdLst>
                <a:gd name="T0" fmla="*/ 175 w 175"/>
                <a:gd name="T1" fmla="*/ 0 h 194"/>
                <a:gd name="T2" fmla="*/ 175 w 175"/>
                <a:gd name="T3" fmla="*/ 194 h 194"/>
                <a:gd name="T4" fmla="*/ 145 w 175"/>
                <a:gd name="T5" fmla="*/ 194 h 194"/>
                <a:gd name="T6" fmla="*/ 31 w 175"/>
                <a:gd name="T7" fmla="*/ 52 h 194"/>
                <a:gd name="T8" fmla="*/ 31 w 175"/>
                <a:gd name="T9" fmla="*/ 194 h 194"/>
                <a:gd name="T10" fmla="*/ 0 w 175"/>
                <a:gd name="T11" fmla="*/ 194 h 194"/>
                <a:gd name="T12" fmla="*/ 0 w 175"/>
                <a:gd name="T13" fmla="*/ 0 h 194"/>
                <a:gd name="T14" fmla="*/ 29 w 175"/>
                <a:gd name="T15" fmla="*/ 0 h 194"/>
                <a:gd name="T16" fmla="*/ 143 w 175"/>
                <a:gd name="T17" fmla="*/ 141 h 194"/>
                <a:gd name="T18" fmla="*/ 143 w 175"/>
                <a:gd name="T19" fmla="*/ 0 h 194"/>
                <a:gd name="T20" fmla="*/ 175 w 175"/>
                <a:gd name="T21" fmla="*/ 0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5" h="194">
                  <a:moveTo>
                    <a:pt x="175" y="0"/>
                  </a:moveTo>
                  <a:lnTo>
                    <a:pt x="175" y="194"/>
                  </a:lnTo>
                  <a:lnTo>
                    <a:pt x="145" y="194"/>
                  </a:lnTo>
                  <a:lnTo>
                    <a:pt x="31" y="52"/>
                  </a:lnTo>
                  <a:lnTo>
                    <a:pt x="31" y="194"/>
                  </a:lnTo>
                  <a:lnTo>
                    <a:pt x="0" y="194"/>
                  </a:lnTo>
                  <a:lnTo>
                    <a:pt x="0" y="0"/>
                  </a:lnTo>
                  <a:lnTo>
                    <a:pt x="29" y="0"/>
                  </a:lnTo>
                  <a:lnTo>
                    <a:pt x="143" y="141"/>
                  </a:lnTo>
                  <a:lnTo>
                    <a:pt x="143" y="0"/>
                  </a:lnTo>
                  <a:lnTo>
                    <a:pt x="175" y="0"/>
                  </a:lnTo>
                  <a:close/>
                </a:path>
              </a:pathLst>
            </a:custGeom>
            <a:solidFill>
              <a:srgbClr val="174A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cxnSp>
        <p:nvCxnSpPr>
          <p:cNvPr id="18" name="Straight Connector 17"/>
          <p:cNvCxnSpPr/>
          <p:nvPr userDrawn="1"/>
        </p:nvCxnSpPr>
        <p:spPr>
          <a:xfrm>
            <a:off x="0" y="1188720"/>
            <a:ext cx="9144000" cy="0"/>
          </a:xfrm>
          <a:prstGeom prst="line">
            <a:avLst/>
          </a:prstGeom>
          <a:ln w="38100">
            <a:gradFill>
              <a:gsLst>
                <a:gs pos="10000">
                  <a:schemeClr val="accent3"/>
                </a:gs>
                <a:gs pos="50000">
                  <a:schemeClr val="accent1"/>
                </a:gs>
                <a:gs pos="90000">
                  <a:schemeClr val="accent2"/>
                </a:gs>
              </a:gsLst>
              <a:lin ang="0" scaled="0"/>
            </a:gradFill>
          </a:ln>
        </p:spPr>
        <p:style>
          <a:lnRef idx="1">
            <a:schemeClr val="accent1"/>
          </a:lnRef>
          <a:fillRef idx="0">
            <a:schemeClr val="accent1"/>
          </a:fillRef>
          <a:effectRef idx="0">
            <a:schemeClr val="accent1"/>
          </a:effectRef>
          <a:fontRef idx="minor">
            <a:schemeClr val="tx1"/>
          </a:fontRef>
        </p:style>
      </p:cxnSp>
      <p:sp>
        <p:nvSpPr>
          <p:cNvPr id="17" name="Content Placeholder 2"/>
          <p:cNvSpPr>
            <a:spLocks noGrp="1"/>
          </p:cNvSpPr>
          <p:nvPr>
            <p:ph idx="13"/>
          </p:nvPr>
        </p:nvSpPr>
        <p:spPr>
          <a:xfrm>
            <a:off x="457200" y="457200"/>
            <a:ext cx="8229600" cy="731520"/>
          </a:xfrm>
        </p:spPr>
        <p:txBody>
          <a:bodyPr/>
          <a:lstStyle>
            <a:lvl1pPr>
              <a:spcAft>
                <a:spcPts val="0"/>
              </a:spcAft>
              <a:defRPr sz="2400"/>
            </a:lvl1pPr>
            <a:lvl2pPr marL="0" indent="0">
              <a:spcBef>
                <a:spcPts val="0"/>
              </a:spcBef>
              <a:buNone/>
              <a:defRPr sz="1400" b="0"/>
            </a:lvl2pPr>
          </a:lstStyle>
          <a:p>
            <a:pPr lvl="0"/>
            <a:r>
              <a:rPr lang="en-US" dirty="0"/>
              <a:t>Edit Master text styles</a:t>
            </a:r>
          </a:p>
          <a:p>
            <a:pPr lvl="1"/>
            <a:r>
              <a:rPr lang="en-US" dirty="0"/>
              <a:t>Second level</a:t>
            </a:r>
          </a:p>
        </p:txBody>
      </p:sp>
    </p:spTree>
    <p:extLst>
      <p:ext uri="{BB962C8B-B14F-4D97-AF65-F5344CB8AC3E}">
        <p14:creationId xmlns:p14="http://schemas.microsoft.com/office/powerpoint/2010/main" val="799812351"/>
      </p:ext>
    </p:extLst>
  </p:cSld>
  <p:clrMapOvr>
    <a:masterClrMapping/>
  </p:clrMapOvr>
  <p:extLst mod="1">
    <p:ext uri="{DCECCB84-F9BA-43D5-87BE-67443E8EF086}">
      <p15:sldGuideLst xmlns:p15="http://schemas.microsoft.com/office/powerpoint/2012/main" xmlns=""/>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rms of Reference">
    <p:spTree>
      <p:nvGrpSpPr>
        <p:cNvPr id="1" name=""/>
        <p:cNvGrpSpPr/>
        <p:nvPr/>
      </p:nvGrpSpPr>
      <p:grpSpPr>
        <a:xfrm>
          <a:off x="0" y="0"/>
          <a:ext cx="0" cy="0"/>
          <a:chOff x="0" y="0"/>
          <a:chExt cx="0" cy="0"/>
        </a:xfrm>
      </p:grpSpPr>
      <p:sp>
        <p:nvSpPr>
          <p:cNvPr id="15" name="Freeform 5"/>
          <p:cNvSpPr>
            <a:spLocks/>
          </p:cNvSpPr>
          <p:nvPr userDrawn="1"/>
        </p:nvSpPr>
        <p:spPr bwMode="auto">
          <a:xfrm>
            <a:off x="0" y="5726114"/>
            <a:ext cx="9144001" cy="1125537"/>
          </a:xfrm>
          <a:custGeom>
            <a:avLst/>
            <a:gdLst>
              <a:gd name="T0" fmla="*/ 2880 w 2880"/>
              <a:gd name="T1" fmla="*/ 0 h 353"/>
              <a:gd name="T2" fmla="*/ 1436 w 2880"/>
              <a:gd name="T3" fmla="*/ 296 h 353"/>
              <a:gd name="T4" fmla="*/ 0 w 2880"/>
              <a:gd name="T5" fmla="*/ 3 h 353"/>
              <a:gd name="T6" fmla="*/ 0 w 2880"/>
              <a:gd name="T7" fmla="*/ 353 h 353"/>
              <a:gd name="T8" fmla="*/ 2880 w 2880"/>
              <a:gd name="T9" fmla="*/ 353 h 353"/>
              <a:gd name="T10" fmla="*/ 2880 w 2880"/>
              <a:gd name="T11" fmla="*/ 0 h 353"/>
            </a:gdLst>
            <a:ahLst/>
            <a:cxnLst>
              <a:cxn ang="0">
                <a:pos x="T0" y="T1"/>
              </a:cxn>
              <a:cxn ang="0">
                <a:pos x="T2" y="T3"/>
              </a:cxn>
              <a:cxn ang="0">
                <a:pos x="T4" y="T5"/>
              </a:cxn>
              <a:cxn ang="0">
                <a:pos x="T6" y="T7"/>
              </a:cxn>
              <a:cxn ang="0">
                <a:pos x="T8" y="T9"/>
              </a:cxn>
              <a:cxn ang="0">
                <a:pos x="T10" y="T11"/>
              </a:cxn>
            </a:cxnLst>
            <a:rect l="0" t="0" r="r" b="b"/>
            <a:pathLst>
              <a:path w="2880" h="353">
                <a:moveTo>
                  <a:pt x="2880" y="0"/>
                </a:moveTo>
                <a:cubicBezTo>
                  <a:pt x="2488" y="189"/>
                  <a:pt x="1977" y="296"/>
                  <a:pt x="1436" y="296"/>
                </a:cubicBezTo>
                <a:cubicBezTo>
                  <a:pt x="905" y="296"/>
                  <a:pt x="393" y="189"/>
                  <a:pt x="0" y="3"/>
                </a:cubicBezTo>
                <a:cubicBezTo>
                  <a:pt x="0" y="353"/>
                  <a:pt x="0" y="353"/>
                  <a:pt x="0" y="353"/>
                </a:cubicBezTo>
                <a:cubicBezTo>
                  <a:pt x="2880" y="353"/>
                  <a:pt x="2880" y="353"/>
                  <a:pt x="2880" y="353"/>
                </a:cubicBezTo>
                <a:lnTo>
                  <a:pt x="2880" y="0"/>
                </a:lnTo>
                <a:close/>
              </a:path>
            </a:pathLst>
          </a:custGeom>
          <a:solidFill>
            <a:srgbClr val="BBDDE6">
              <a:alpha val="30000"/>
            </a:srgb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6" name="Rectangle 15"/>
          <p:cNvSpPr/>
          <p:nvPr userDrawn="1"/>
        </p:nvSpPr>
        <p:spPr>
          <a:xfrm>
            <a:off x="0" y="0"/>
            <a:ext cx="9144000" cy="1188720"/>
          </a:xfrm>
          <a:prstGeom prst="rect">
            <a:avLst/>
          </a:prstGeom>
          <a:solidFill>
            <a:srgbClr val="BBDDE6">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a:xfrm>
            <a:off x="457200" y="1554480"/>
            <a:ext cx="8229600" cy="4343400"/>
          </a:xfrm>
        </p:spPr>
        <p:txBody>
          <a:bodyPr/>
          <a:lstStyle>
            <a:lvl1pPr>
              <a:lnSpc>
                <a:spcPts val="1800"/>
              </a:lnSpc>
              <a:spcBef>
                <a:spcPts val="2400"/>
              </a:spcBef>
              <a:spcAft>
                <a:spcPts val="0"/>
              </a:spcAft>
              <a:defRPr sz="1800">
                <a:solidFill>
                  <a:schemeClr val="tx2"/>
                </a:solidFill>
              </a:defRPr>
            </a:lvl1pPr>
            <a:lvl2pPr marL="169863" indent="-169863">
              <a:buFont typeface="Calibri" panose="020F0502020204030204" pitchFamily="34" charset="0"/>
              <a:buChar char="»"/>
              <a:defRPr sz="1600" b="0"/>
            </a:lvl2pPr>
            <a:lvl3pPr marL="341313" indent="-171450">
              <a:buFont typeface="Arial" panose="020B0604020202020204" pitchFamily="34" charset="0"/>
              <a:buChar char="•"/>
              <a:defRPr/>
            </a:lvl3pPr>
            <a:lvl4pPr marL="573088" indent="-231775">
              <a:defRPr/>
            </a:lvl4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3543300" y="6442711"/>
            <a:ext cx="2057400" cy="152400"/>
          </a:xfrm>
        </p:spPr>
        <p:txBody>
          <a:bodyPr/>
          <a:lstStyle/>
          <a:p>
            <a:fld id="{97B76DB9-78C1-42A8-89EF-6BF4D1E15025}" type="datetime1">
              <a:rPr lang="en-US" smtClean="0"/>
              <a:t>9/17/18</a:t>
            </a:fld>
            <a:endParaRPr lang="en-US" dirty="0"/>
          </a:p>
        </p:txBody>
      </p:sp>
      <p:sp>
        <p:nvSpPr>
          <p:cNvPr id="5" name="Footer Placeholder 4"/>
          <p:cNvSpPr>
            <a:spLocks noGrp="1"/>
          </p:cNvSpPr>
          <p:nvPr>
            <p:ph type="ftr" sz="quarter" idx="11"/>
          </p:nvPr>
        </p:nvSpPr>
        <p:spPr>
          <a:xfrm>
            <a:off x="6583680" y="6442711"/>
            <a:ext cx="1828800" cy="152400"/>
          </a:xfrm>
        </p:spPr>
        <p:txBody>
          <a:bodyPr/>
          <a:lstStyle/>
          <a:p>
            <a:r>
              <a:rPr lang="en-US" dirty="0"/>
              <a:t>PAN Foundation</a:t>
            </a:r>
          </a:p>
        </p:txBody>
      </p:sp>
      <p:sp>
        <p:nvSpPr>
          <p:cNvPr id="6" name="Slide Number Placeholder 5"/>
          <p:cNvSpPr>
            <a:spLocks noGrp="1"/>
          </p:cNvSpPr>
          <p:nvPr>
            <p:ph type="sldNum" sz="quarter" idx="12"/>
          </p:nvPr>
        </p:nvSpPr>
        <p:spPr>
          <a:xfrm>
            <a:off x="8412480" y="6442711"/>
            <a:ext cx="274320" cy="152400"/>
          </a:xfrm>
        </p:spPr>
        <p:txBody>
          <a:bodyPr/>
          <a:lstStyle/>
          <a:p>
            <a:fld id="{845C981C-96CA-4D81-96B2-DCB7C5D6672F}" type="slidenum">
              <a:rPr lang="en-US" smtClean="0"/>
              <a:t>‹#›</a:t>
            </a:fld>
            <a:endParaRPr lang="en-US" dirty="0"/>
          </a:p>
        </p:txBody>
      </p:sp>
      <p:grpSp>
        <p:nvGrpSpPr>
          <p:cNvPr id="7" name="Group 6"/>
          <p:cNvGrpSpPr>
            <a:grpSpLocks noChangeAspect="1"/>
          </p:cNvGrpSpPr>
          <p:nvPr userDrawn="1"/>
        </p:nvGrpSpPr>
        <p:grpSpPr>
          <a:xfrm>
            <a:off x="457200" y="6400801"/>
            <a:ext cx="445686" cy="228600"/>
            <a:chOff x="1564265" y="2124364"/>
            <a:chExt cx="1044575" cy="535781"/>
          </a:xfrm>
        </p:grpSpPr>
        <p:sp>
          <p:nvSpPr>
            <p:cNvPr id="8" name="Freeform 26"/>
            <p:cNvSpPr>
              <a:spLocks/>
            </p:cNvSpPr>
            <p:nvPr/>
          </p:nvSpPr>
          <p:spPr bwMode="auto">
            <a:xfrm>
              <a:off x="1564265" y="2469645"/>
              <a:ext cx="1044575" cy="190500"/>
            </a:xfrm>
            <a:custGeom>
              <a:avLst/>
              <a:gdLst>
                <a:gd name="T0" fmla="*/ 241 w 480"/>
                <a:gd name="T1" fmla="*/ 85 h 85"/>
                <a:gd name="T2" fmla="*/ 11 w 480"/>
                <a:gd name="T3" fmla="*/ 31 h 85"/>
                <a:gd name="T4" fmla="*/ 4 w 480"/>
                <a:gd name="T5" fmla="*/ 11 h 85"/>
                <a:gd name="T6" fmla="*/ 24 w 480"/>
                <a:gd name="T7" fmla="*/ 4 h 85"/>
                <a:gd name="T8" fmla="*/ 240 w 480"/>
                <a:gd name="T9" fmla="*/ 55 h 85"/>
                <a:gd name="T10" fmla="*/ 456 w 480"/>
                <a:gd name="T11" fmla="*/ 4 h 85"/>
                <a:gd name="T12" fmla="*/ 477 w 480"/>
                <a:gd name="T13" fmla="*/ 11 h 85"/>
                <a:gd name="T14" fmla="*/ 470 w 480"/>
                <a:gd name="T15" fmla="*/ 31 h 85"/>
                <a:gd name="T16" fmla="*/ 241 w 480"/>
                <a:gd name="T17" fmla="*/ 85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0" h="85">
                  <a:moveTo>
                    <a:pt x="241" y="85"/>
                  </a:moveTo>
                  <a:cubicBezTo>
                    <a:pt x="160" y="85"/>
                    <a:pt x="82" y="67"/>
                    <a:pt x="11" y="31"/>
                  </a:cubicBezTo>
                  <a:cubicBezTo>
                    <a:pt x="3" y="27"/>
                    <a:pt x="0" y="18"/>
                    <a:pt x="4" y="11"/>
                  </a:cubicBezTo>
                  <a:cubicBezTo>
                    <a:pt x="8" y="3"/>
                    <a:pt x="17" y="0"/>
                    <a:pt x="24" y="4"/>
                  </a:cubicBezTo>
                  <a:cubicBezTo>
                    <a:pt x="92" y="38"/>
                    <a:pt x="164" y="55"/>
                    <a:pt x="240" y="55"/>
                  </a:cubicBezTo>
                  <a:cubicBezTo>
                    <a:pt x="316" y="55"/>
                    <a:pt x="389" y="38"/>
                    <a:pt x="456" y="4"/>
                  </a:cubicBezTo>
                  <a:cubicBezTo>
                    <a:pt x="464" y="0"/>
                    <a:pt x="473" y="3"/>
                    <a:pt x="477" y="11"/>
                  </a:cubicBezTo>
                  <a:cubicBezTo>
                    <a:pt x="480" y="18"/>
                    <a:pt x="477" y="27"/>
                    <a:pt x="470" y="31"/>
                  </a:cubicBezTo>
                  <a:cubicBezTo>
                    <a:pt x="398" y="67"/>
                    <a:pt x="321" y="85"/>
                    <a:pt x="241" y="85"/>
                  </a:cubicBezTo>
                  <a:close/>
                </a:path>
              </a:pathLst>
            </a:custGeom>
            <a:gradFill>
              <a:gsLst>
                <a:gs pos="15000">
                  <a:schemeClr val="accent3"/>
                </a:gs>
                <a:gs pos="50000">
                  <a:schemeClr val="accent1"/>
                </a:gs>
                <a:gs pos="85000">
                  <a:schemeClr val="accent2"/>
                </a:gs>
              </a:gsLst>
              <a:lin ang="0" scaled="0"/>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9" name="Freeform 8"/>
            <p:cNvSpPr>
              <a:spLocks noEditPoints="1"/>
            </p:cNvSpPr>
            <p:nvPr/>
          </p:nvSpPr>
          <p:spPr bwMode="auto">
            <a:xfrm>
              <a:off x="1688089" y="2124364"/>
              <a:ext cx="219075" cy="307975"/>
            </a:xfrm>
            <a:custGeom>
              <a:avLst/>
              <a:gdLst>
                <a:gd name="T0" fmla="*/ 52 w 101"/>
                <a:gd name="T1" fmla="*/ 0 h 141"/>
                <a:gd name="T2" fmla="*/ 101 w 101"/>
                <a:gd name="T3" fmla="*/ 48 h 141"/>
                <a:gd name="T4" fmla="*/ 52 w 101"/>
                <a:gd name="T5" fmla="*/ 97 h 141"/>
                <a:gd name="T6" fmla="*/ 23 w 101"/>
                <a:gd name="T7" fmla="*/ 97 h 141"/>
                <a:gd name="T8" fmla="*/ 23 w 101"/>
                <a:gd name="T9" fmla="*/ 141 h 141"/>
                <a:gd name="T10" fmla="*/ 0 w 101"/>
                <a:gd name="T11" fmla="*/ 141 h 141"/>
                <a:gd name="T12" fmla="*/ 0 w 101"/>
                <a:gd name="T13" fmla="*/ 0 h 141"/>
                <a:gd name="T14" fmla="*/ 52 w 101"/>
                <a:gd name="T15" fmla="*/ 0 h 141"/>
                <a:gd name="T16" fmla="*/ 52 w 101"/>
                <a:gd name="T17" fmla="*/ 23 h 141"/>
                <a:gd name="T18" fmla="*/ 23 w 101"/>
                <a:gd name="T19" fmla="*/ 23 h 141"/>
                <a:gd name="T20" fmla="*/ 23 w 101"/>
                <a:gd name="T21" fmla="*/ 74 h 141"/>
                <a:gd name="T22" fmla="*/ 52 w 101"/>
                <a:gd name="T23" fmla="*/ 74 h 141"/>
                <a:gd name="T24" fmla="*/ 78 w 101"/>
                <a:gd name="T25" fmla="*/ 48 h 141"/>
                <a:gd name="T26" fmla="*/ 52 w 101"/>
                <a:gd name="T27" fmla="*/ 23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1" h="141">
                  <a:moveTo>
                    <a:pt x="52" y="0"/>
                  </a:moveTo>
                  <a:cubicBezTo>
                    <a:pt x="81" y="0"/>
                    <a:pt x="101" y="20"/>
                    <a:pt x="101" y="48"/>
                  </a:cubicBezTo>
                  <a:cubicBezTo>
                    <a:pt x="101" y="76"/>
                    <a:pt x="81" y="97"/>
                    <a:pt x="52" y="97"/>
                  </a:cubicBezTo>
                  <a:cubicBezTo>
                    <a:pt x="23" y="97"/>
                    <a:pt x="23" y="97"/>
                    <a:pt x="23" y="97"/>
                  </a:cubicBezTo>
                  <a:cubicBezTo>
                    <a:pt x="23" y="141"/>
                    <a:pt x="23" y="141"/>
                    <a:pt x="23" y="141"/>
                  </a:cubicBezTo>
                  <a:cubicBezTo>
                    <a:pt x="0" y="141"/>
                    <a:pt x="0" y="141"/>
                    <a:pt x="0" y="141"/>
                  </a:cubicBezTo>
                  <a:cubicBezTo>
                    <a:pt x="0" y="0"/>
                    <a:pt x="0" y="0"/>
                    <a:pt x="0" y="0"/>
                  </a:cubicBezTo>
                  <a:lnTo>
                    <a:pt x="52" y="0"/>
                  </a:lnTo>
                  <a:close/>
                  <a:moveTo>
                    <a:pt x="52" y="23"/>
                  </a:moveTo>
                  <a:cubicBezTo>
                    <a:pt x="23" y="23"/>
                    <a:pt x="23" y="23"/>
                    <a:pt x="23" y="23"/>
                  </a:cubicBezTo>
                  <a:cubicBezTo>
                    <a:pt x="23" y="74"/>
                    <a:pt x="23" y="74"/>
                    <a:pt x="23" y="74"/>
                  </a:cubicBezTo>
                  <a:cubicBezTo>
                    <a:pt x="52" y="74"/>
                    <a:pt x="52" y="74"/>
                    <a:pt x="52" y="74"/>
                  </a:cubicBezTo>
                  <a:cubicBezTo>
                    <a:pt x="67" y="74"/>
                    <a:pt x="78" y="63"/>
                    <a:pt x="78" y="48"/>
                  </a:cubicBezTo>
                  <a:cubicBezTo>
                    <a:pt x="78" y="34"/>
                    <a:pt x="67" y="23"/>
                    <a:pt x="52" y="23"/>
                  </a:cubicBezTo>
                  <a:close/>
                </a:path>
              </a:pathLst>
            </a:custGeom>
            <a:solidFill>
              <a:srgbClr val="174A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9"/>
            <p:cNvSpPr>
              <a:spLocks noEditPoints="1"/>
            </p:cNvSpPr>
            <p:nvPr/>
          </p:nvSpPr>
          <p:spPr bwMode="auto">
            <a:xfrm>
              <a:off x="1854777" y="2124364"/>
              <a:ext cx="333375" cy="307975"/>
            </a:xfrm>
            <a:custGeom>
              <a:avLst/>
              <a:gdLst>
                <a:gd name="T0" fmla="*/ 161 w 210"/>
                <a:gd name="T1" fmla="*/ 161 h 194"/>
                <a:gd name="T2" fmla="*/ 49 w 210"/>
                <a:gd name="T3" fmla="*/ 161 h 194"/>
                <a:gd name="T4" fmla="*/ 35 w 210"/>
                <a:gd name="T5" fmla="*/ 194 h 194"/>
                <a:gd name="T6" fmla="*/ 0 w 210"/>
                <a:gd name="T7" fmla="*/ 194 h 194"/>
                <a:gd name="T8" fmla="*/ 90 w 210"/>
                <a:gd name="T9" fmla="*/ 0 h 194"/>
                <a:gd name="T10" fmla="*/ 120 w 210"/>
                <a:gd name="T11" fmla="*/ 0 h 194"/>
                <a:gd name="T12" fmla="*/ 210 w 210"/>
                <a:gd name="T13" fmla="*/ 194 h 194"/>
                <a:gd name="T14" fmla="*/ 176 w 210"/>
                <a:gd name="T15" fmla="*/ 194 h 194"/>
                <a:gd name="T16" fmla="*/ 161 w 210"/>
                <a:gd name="T17" fmla="*/ 161 h 194"/>
                <a:gd name="T18" fmla="*/ 64 w 210"/>
                <a:gd name="T19" fmla="*/ 129 h 194"/>
                <a:gd name="T20" fmla="*/ 146 w 210"/>
                <a:gd name="T21" fmla="*/ 129 h 194"/>
                <a:gd name="T22" fmla="*/ 105 w 210"/>
                <a:gd name="T23" fmla="*/ 41 h 194"/>
                <a:gd name="T24" fmla="*/ 64 w 210"/>
                <a:gd name="T25" fmla="*/ 129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10" h="194">
                  <a:moveTo>
                    <a:pt x="161" y="161"/>
                  </a:moveTo>
                  <a:lnTo>
                    <a:pt x="49" y="161"/>
                  </a:lnTo>
                  <a:lnTo>
                    <a:pt x="35" y="194"/>
                  </a:lnTo>
                  <a:lnTo>
                    <a:pt x="0" y="194"/>
                  </a:lnTo>
                  <a:lnTo>
                    <a:pt x="90" y="0"/>
                  </a:lnTo>
                  <a:lnTo>
                    <a:pt x="120" y="0"/>
                  </a:lnTo>
                  <a:lnTo>
                    <a:pt x="210" y="194"/>
                  </a:lnTo>
                  <a:lnTo>
                    <a:pt x="176" y="194"/>
                  </a:lnTo>
                  <a:lnTo>
                    <a:pt x="161" y="161"/>
                  </a:lnTo>
                  <a:close/>
                  <a:moveTo>
                    <a:pt x="64" y="129"/>
                  </a:moveTo>
                  <a:lnTo>
                    <a:pt x="146" y="129"/>
                  </a:lnTo>
                  <a:lnTo>
                    <a:pt x="105" y="41"/>
                  </a:lnTo>
                  <a:lnTo>
                    <a:pt x="64" y="129"/>
                  </a:lnTo>
                  <a:close/>
                </a:path>
              </a:pathLst>
            </a:custGeom>
            <a:solidFill>
              <a:srgbClr val="174A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10"/>
            <p:cNvSpPr>
              <a:spLocks/>
            </p:cNvSpPr>
            <p:nvPr/>
          </p:nvSpPr>
          <p:spPr bwMode="auto">
            <a:xfrm>
              <a:off x="2204027" y="2124364"/>
              <a:ext cx="277813" cy="307975"/>
            </a:xfrm>
            <a:custGeom>
              <a:avLst/>
              <a:gdLst>
                <a:gd name="T0" fmla="*/ 175 w 175"/>
                <a:gd name="T1" fmla="*/ 0 h 194"/>
                <a:gd name="T2" fmla="*/ 175 w 175"/>
                <a:gd name="T3" fmla="*/ 194 h 194"/>
                <a:gd name="T4" fmla="*/ 145 w 175"/>
                <a:gd name="T5" fmla="*/ 194 h 194"/>
                <a:gd name="T6" fmla="*/ 31 w 175"/>
                <a:gd name="T7" fmla="*/ 52 h 194"/>
                <a:gd name="T8" fmla="*/ 31 w 175"/>
                <a:gd name="T9" fmla="*/ 194 h 194"/>
                <a:gd name="T10" fmla="*/ 0 w 175"/>
                <a:gd name="T11" fmla="*/ 194 h 194"/>
                <a:gd name="T12" fmla="*/ 0 w 175"/>
                <a:gd name="T13" fmla="*/ 0 h 194"/>
                <a:gd name="T14" fmla="*/ 29 w 175"/>
                <a:gd name="T15" fmla="*/ 0 h 194"/>
                <a:gd name="T16" fmla="*/ 143 w 175"/>
                <a:gd name="T17" fmla="*/ 141 h 194"/>
                <a:gd name="T18" fmla="*/ 143 w 175"/>
                <a:gd name="T19" fmla="*/ 0 h 194"/>
                <a:gd name="T20" fmla="*/ 175 w 175"/>
                <a:gd name="T21" fmla="*/ 0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5" h="194">
                  <a:moveTo>
                    <a:pt x="175" y="0"/>
                  </a:moveTo>
                  <a:lnTo>
                    <a:pt x="175" y="194"/>
                  </a:lnTo>
                  <a:lnTo>
                    <a:pt x="145" y="194"/>
                  </a:lnTo>
                  <a:lnTo>
                    <a:pt x="31" y="52"/>
                  </a:lnTo>
                  <a:lnTo>
                    <a:pt x="31" y="194"/>
                  </a:lnTo>
                  <a:lnTo>
                    <a:pt x="0" y="194"/>
                  </a:lnTo>
                  <a:lnTo>
                    <a:pt x="0" y="0"/>
                  </a:lnTo>
                  <a:lnTo>
                    <a:pt x="29" y="0"/>
                  </a:lnTo>
                  <a:lnTo>
                    <a:pt x="143" y="141"/>
                  </a:lnTo>
                  <a:lnTo>
                    <a:pt x="143" y="0"/>
                  </a:lnTo>
                  <a:lnTo>
                    <a:pt x="175" y="0"/>
                  </a:lnTo>
                  <a:close/>
                </a:path>
              </a:pathLst>
            </a:custGeom>
            <a:solidFill>
              <a:srgbClr val="174A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cxnSp>
        <p:nvCxnSpPr>
          <p:cNvPr id="18" name="Straight Connector 17"/>
          <p:cNvCxnSpPr/>
          <p:nvPr userDrawn="1"/>
        </p:nvCxnSpPr>
        <p:spPr>
          <a:xfrm>
            <a:off x="0" y="1188720"/>
            <a:ext cx="9144000" cy="0"/>
          </a:xfrm>
          <a:prstGeom prst="line">
            <a:avLst/>
          </a:prstGeom>
          <a:ln w="38100">
            <a:gradFill>
              <a:gsLst>
                <a:gs pos="10000">
                  <a:schemeClr val="accent3"/>
                </a:gs>
                <a:gs pos="50000">
                  <a:schemeClr val="accent1"/>
                </a:gs>
                <a:gs pos="90000">
                  <a:schemeClr val="accent2"/>
                </a:gs>
              </a:gsLst>
              <a:lin ang="0" scaled="0"/>
            </a:gradFill>
          </a:ln>
        </p:spPr>
        <p:style>
          <a:lnRef idx="1">
            <a:schemeClr val="accent1"/>
          </a:lnRef>
          <a:fillRef idx="0">
            <a:schemeClr val="accent1"/>
          </a:fillRef>
          <a:effectRef idx="0">
            <a:schemeClr val="accent1"/>
          </a:effectRef>
          <a:fontRef idx="minor">
            <a:schemeClr val="tx1"/>
          </a:fontRef>
        </p:style>
      </p:cxnSp>
      <p:sp>
        <p:nvSpPr>
          <p:cNvPr id="17" name="Content Placeholder 2"/>
          <p:cNvSpPr>
            <a:spLocks noGrp="1"/>
          </p:cNvSpPr>
          <p:nvPr>
            <p:ph idx="13"/>
          </p:nvPr>
        </p:nvSpPr>
        <p:spPr>
          <a:xfrm>
            <a:off x="457200" y="457200"/>
            <a:ext cx="8229600" cy="731520"/>
          </a:xfrm>
        </p:spPr>
        <p:txBody>
          <a:bodyPr/>
          <a:lstStyle>
            <a:lvl1pPr>
              <a:spcAft>
                <a:spcPts val="0"/>
              </a:spcAft>
              <a:defRPr sz="2400"/>
            </a:lvl1pPr>
            <a:lvl2pPr marL="0" indent="0">
              <a:spcBef>
                <a:spcPts val="0"/>
              </a:spcBef>
              <a:buNone/>
              <a:defRPr sz="1400" b="0"/>
            </a:lvl2pPr>
          </a:lstStyle>
          <a:p>
            <a:pPr lvl="0"/>
            <a:r>
              <a:rPr lang="en-US" dirty="0"/>
              <a:t>Edit Master text styles</a:t>
            </a:r>
          </a:p>
          <a:p>
            <a:pPr lvl="1"/>
            <a:r>
              <a:rPr lang="en-US" dirty="0"/>
              <a:t>Second level</a:t>
            </a:r>
          </a:p>
        </p:txBody>
      </p:sp>
    </p:spTree>
    <p:extLst>
      <p:ext uri="{BB962C8B-B14F-4D97-AF65-F5344CB8AC3E}">
        <p14:creationId xmlns:p14="http://schemas.microsoft.com/office/powerpoint/2010/main" val="2676124226"/>
      </p:ext>
    </p:extLst>
  </p:cSld>
  <p:clrMapOvr>
    <a:masterClrMapping/>
  </p:clrMapOvr>
  <p:extLst mod="1">
    <p:ext uri="{DCECCB84-F9BA-43D5-87BE-67443E8EF086}">
      <p15:sldGuideLst xmlns:p15="http://schemas.microsoft.com/office/powerpoint/2012/main" xmlns=""/>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ntro">
    <p:spTree>
      <p:nvGrpSpPr>
        <p:cNvPr id="1" name=""/>
        <p:cNvGrpSpPr/>
        <p:nvPr/>
      </p:nvGrpSpPr>
      <p:grpSpPr>
        <a:xfrm>
          <a:off x="0" y="0"/>
          <a:ext cx="0" cy="0"/>
          <a:chOff x="0" y="0"/>
          <a:chExt cx="0" cy="0"/>
        </a:xfrm>
      </p:grpSpPr>
      <p:sp>
        <p:nvSpPr>
          <p:cNvPr id="15" name="Freeform 5"/>
          <p:cNvSpPr>
            <a:spLocks/>
          </p:cNvSpPr>
          <p:nvPr userDrawn="1"/>
        </p:nvSpPr>
        <p:spPr bwMode="auto">
          <a:xfrm>
            <a:off x="0" y="5726114"/>
            <a:ext cx="9144001" cy="1125537"/>
          </a:xfrm>
          <a:custGeom>
            <a:avLst/>
            <a:gdLst>
              <a:gd name="T0" fmla="*/ 2880 w 2880"/>
              <a:gd name="T1" fmla="*/ 0 h 353"/>
              <a:gd name="T2" fmla="*/ 1436 w 2880"/>
              <a:gd name="T3" fmla="*/ 296 h 353"/>
              <a:gd name="T4" fmla="*/ 0 w 2880"/>
              <a:gd name="T5" fmla="*/ 3 h 353"/>
              <a:gd name="T6" fmla="*/ 0 w 2880"/>
              <a:gd name="T7" fmla="*/ 353 h 353"/>
              <a:gd name="T8" fmla="*/ 2880 w 2880"/>
              <a:gd name="T9" fmla="*/ 353 h 353"/>
              <a:gd name="T10" fmla="*/ 2880 w 2880"/>
              <a:gd name="T11" fmla="*/ 0 h 353"/>
            </a:gdLst>
            <a:ahLst/>
            <a:cxnLst>
              <a:cxn ang="0">
                <a:pos x="T0" y="T1"/>
              </a:cxn>
              <a:cxn ang="0">
                <a:pos x="T2" y="T3"/>
              </a:cxn>
              <a:cxn ang="0">
                <a:pos x="T4" y="T5"/>
              </a:cxn>
              <a:cxn ang="0">
                <a:pos x="T6" y="T7"/>
              </a:cxn>
              <a:cxn ang="0">
                <a:pos x="T8" y="T9"/>
              </a:cxn>
              <a:cxn ang="0">
                <a:pos x="T10" y="T11"/>
              </a:cxn>
            </a:cxnLst>
            <a:rect l="0" t="0" r="r" b="b"/>
            <a:pathLst>
              <a:path w="2880" h="353">
                <a:moveTo>
                  <a:pt x="2880" y="0"/>
                </a:moveTo>
                <a:cubicBezTo>
                  <a:pt x="2488" y="189"/>
                  <a:pt x="1977" y="296"/>
                  <a:pt x="1436" y="296"/>
                </a:cubicBezTo>
                <a:cubicBezTo>
                  <a:pt x="905" y="296"/>
                  <a:pt x="393" y="189"/>
                  <a:pt x="0" y="3"/>
                </a:cubicBezTo>
                <a:cubicBezTo>
                  <a:pt x="0" y="353"/>
                  <a:pt x="0" y="353"/>
                  <a:pt x="0" y="353"/>
                </a:cubicBezTo>
                <a:cubicBezTo>
                  <a:pt x="2880" y="353"/>
                  <a:pt x="2880" y="353"/>
                  <a:pt x="2880" y="353"/>
                </a:cubicBezTo>
                <a:lnTo>
                  <a:pt x="2880" y="0"/>
                </a:lnTo>
                <a:close/>
              </a:path>
            </a:pathLst>
          </a:custGeom>
          <a:solidFill>
            <a:srgbClr val="BBDDE6">
              <a:alpha val="30000"/>
            </a:srgb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6" name="Rectangle 15"/>
          <p:cNvSpPr/>
          <p:nvPr userDrawn="1"/>
        </p:nvSpPr>
        <p:spPr>
          <a:xfrm>
            <a:off x="0" y="0"/>
            <a:ext cx="9144000" cy="1188720"/>
          </a:xfrm>
          <a:prstGeom prst="rect">
            <a:avLst/>
          </a:prstGeom>
          <a:solidFill>
            <a:srgbClr val="BBDDE6">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a:xfrm>
            <a:off x="457200" y="1554480"/>
            <a:ext cx="8229600" cy="4343400"/>
          </a:xfrm>
        </p:spPr>
        <p:txBody>
          <a:bodyPr/>
          <a:lstStyle>
            <a:lvl1pPr>
              <a:lnSpc>
                <a:spcPts val="2400"/>
              </a:lnSpc>
              <a:spcBef>
                <a:spcPts val="0"/>
              </a:spcBef>
              <a:spcAft>
                <a:spcPts val="0"/>
              </a:spcAft>
              <a:defRPr sz="1800">
                <a:solidFill>
                  <a:schemeClr val="tx1"/>
                </a:solidFill>
              </a:defRPr>
            </a:lvl1pPr>
            <a:lvl2pPr marL="0" indent="0">
              <a:lnSpc>
                <a:spcPts val="1800"/>
              </a:lnSpc>
              <a:spcBef>
                <a:spcPts val="1800"/>
              </a:spcBef>
              <a:buFont typeface="Calibri" panose="020F0502020204030204" pitchFamily="34" charset="0"/>
              <a:buNone/>
              <a:defRPr sz="1400" b="0"/>
            </a:lvl2pPr>
            <a:lvl3pPr marL="168275" indent="-168275">
              <a:lnSpc>
                <a:spcPts val="1800"/>
              </a:lnSpc>
              <a:buFont typeface="Arial" panose="020B0604020202020204" pitchFamily="34" charset="0"/>
              <a:buChar char="•"/>
              <a:defRPr sz="1400" baseline="0"/>
            </a:lvl3pPr>
            <a:lvl4pPr marL="401638" indent="-233363">
              <a:lnSpc>
                <a:spcPts val="1800"/>
              </a:lnSpc>
              <a:buFont typeface="Calibri" panose="020F0502020204030204" pitchFamily="34" charset="0"/>
              <a:buChar char="»"/>
              <a:defRPr baseline="0"/>
            </a:lvl4pPr>
            <a:lvl5pPr marL="625475" indent="-223838">
              <a:lnSpc>
                <a:spcPts val="1800"/>
              </a:lnSpc>
              <a:buFont typeface="Calibri" panose="020F0502020204030204" pitchFamily="34" charset="0"/>
              <a:buChar char="—"/>
              <a:defRPr sz="14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3543300" y="6442711"/>
            <a:ext cx="2057400" cy="152400"/>
          </a:xfrm>
        </p:spPr>
        <p:txBody>
          <a:bodyPr/>
          <a:lstStyle/>
          <a:p>
            <a:fld id="{8A084ED9-4C30-4108-AF7F-C873F3462F3D}" type="datetime1">
              <a:rPr lang="en-US" smtClean="0"/>
              <a:t>9/17/18</a:t>
            </a:fld>
            <a:endParaRPr lang="en-US" dirty="0"/>
          </a:p>
        </p:txBody>
      </p:sp>
      <p:sp>
        <p:nvSpPr>
          <p:cNvPr id="5" name="Footer Placeholder 4"/>
          <p:cNvSpPr>
            <a:spLocks noGrp="1"/>
          </p:cNvSpPr>
          <p:nvPr>
            <p:ph type="ftr" sz="quarter" idx="11"/>
          </p:nvPr>
        </p:nvSpPr>
        <p:spPr>
          <a:xfrm>
            <a:off x="6583680" y="6442711"/>
            <a:ext cx="1828800" cy="152400"/>
          </a:xfrm>
        </p:spPr>
        <p:txBody>
          <a:bodyPr/>
          <a:lstStyle/>
          <a:p>
            <a:r>
              <a:rPr lang="en-US" dirty="0"/>
              <a:t>PAN Foundation</a:t>
            </a:r>
          </a:p>
        </p:txBody>
      </p:sp>
      <p:sp>
        <p:nvSpPr>
          <p:cNvPr id="6" name="Slide Number Placeholder 5"/>
          <p:cNvSpPr>
            <a:spLocks noGrp="1"/>
          </p:cNvSpPr>
          <p:nvPr>
            <p:ph type="sldNum" sz="quarter" idx="12"/>
          </p:nvPr>
        </p:nvSpPr>
        <p:spPr>
          <a:xfrm>
            <a:off x="8412480" y="6442711"/>
            <a:ext cx="274320" cy="152400"/>
          </a:xfrm>
        </p:spPr>
        <p:txBody>
          <a:bodyPr/>
          <a:lstStyle/>
          <a:p>
            <a:fld id="{845C981C-96CA-4D81-96B2-DCB7C5D6672F}" type="slidenum">
              <a:rPr lang="en-US" smtClean="0"/>
              <a:t>‹#›</a:t>
            </a:fld>
            <a:endParaRPr lang="en-US" dirty="0"/>
          </a:p>
        </p:txBody>
      </p:sp>
      <p:grpSp>
        <p:nvGrpSpPr>
          <p:cNvPr id="7" name="Group 6"/>
          <p:cNvGrpSpPr>
            <a:grpSpLocks noChangeAspect="1"/>
          </p:cNvGrpSpPr>
          <p:nvPr userDrawn="1"/>
        </p:nvGrpSpPr>
        <p:grpSpPr>
          <a:xfrm>
            <a:off x="457200" y="6400801"/>
            <a:ext cx="445686" cy="228600"/>
            <a:chOff x="1564265" y="2124364"/>
            <a:chExt cx="1044575" cy="535781"/>
          </a:xfrm>
        </p:grpSpPr>
        <p:sp>
          <p:nvSpPr>
            <p:cNvPr id="8" name="Freeform 26"/>
            <p:cNvSpPr>
              <a:spLocks/>
            </p:cNvSpPr>
            <p:nvPr/>
          </p:nvSpPr>
          <p:spPr bwMode="auto">
            <a:xfrm>
              <a:off x="1564265" y="2469645"/>
              <a:ext cx="1044575" cy="190500"/>
            </a:xfrm>
            <a:custGeom>
              <a:avLst/>
              <a:gdLst>
                <a:gd name="T0" fmla="*/ 241 w 480"/>
                <a:gd name="T1" fmla="*/ 85 h 85"/>
                <a:gd name="T2" fmla="*/ 11 w 480"/>
                <a:gd name="T3" fmla="*/ 31 h 85"/>
                <a:gd name="T4" fmla="*/ 4 w 480"/>
                <a:gd name="T5" fmla="*/ 11 h 85"/>
                <a:gd name="T6" fmla="*/ 24 w 480"/>
                <a:gd name="T7" fmla="*/ 4 h 85"/>
                <a:gd name="T8" fmla="*/ 240 w 480"/>
                <a:gd name="T9" fmla="*/ 55 h 85"/>
                <a:gd name="T10" fmla="*/ 456 w 480"/>
                <a:gd name="T11" fmla="*/ 4 h 85"/>
                <a:gd name="T12" fmla="*/ 477 w 480"/>
                <a:gd name="T13" fmla="*/ 11 h 85"/>
                <a:gd name="T14" fmla="*/ 470 w 480"/>
                <a:gd name="T15" fmla="*/ 31 h 85"/>
                <a:gd name="T16" fmla="*/ 241 w 480"/>
                <a:gd name="T17" fmla="*/ 85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0" h="85">
                  <a:moveTo>
                    <a:pt x="241" y="85"/>
                  </a:moveTo>
                  <a:cubicBezTo>
                    <a:pt x="160" y="85"/>
                    <a:pt x="82" y="67"/>
                    <a:pt x="11" y="31"/>
                  </a:cubicBezTo>
                  <a:cubicBezTo>
                    <a:pt x="3" y="27"/>
                    <a:pt x="0" y="18"/>
                    <a:pt x="4" y="11"/>
                  </a:cubicBezTo>
                  <a:cubicBezTo>
                    <a:pt x="8" y="3"/>
                    <a:pt x="17" y="0"/>
                    <a:pt x="24" y="4"/>
                  </a:cubicBezTo>
                  <a:cubicBezTo>
                    <a:pt x="92" y="38"/>
                    <a:pt x="164" y="55"/>
                    <a:pt x="240" y="55"/>
                  </a:cubicBezTo>
                  <a:cubicBezTo>
                    <a:pt x="316" y="55"/>
                    <a:pt x="389" y="38"/>
                    <a:pt x="456" y="4"/>
                  </a:cubicBezTo>
                  <a:cubicBezTo>
                    <a:pt x="464" y="0"/>
                    <a:pt x="473" y="3"/>
                    <a:pt x="477" y="11"/>
                  </a:cubicBezTo>
                  <a:cubicBezTo>
                    <a:pt x="480" y="18"/>
                    <a:pt x="477" y="27"/>
                    <a:pt x="470" y="31"/>
                  </a:cubicBezTo>
                  <a:cubicBezTo>
                    <a:pt x="398" y="67"/>
                    <a:pt x="321" y="85"/>
                    <a:pt x="241" y="85"/>
                  </a:cubicBezTo>
                  <a:close/>
                </a:path>
              </a:pathLst>
            </a:custGeom>
            <a:gradFill>
              <a:gsLst>
                <a:gs pos="15000">
                  <a:schemeClr val="accent3"/>
                </a:gs>
                <a:gs pos="50000">
                  <a:schemeClr val="accent1"/>
                </a:gs>
                <a:gs pos="85000">
                  <a:schemeClr val="accent2"/>
                </a:gs>
              </a:gsLst>
              <a:lin ang="0" scaled="0"/>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9" name="Freeform 8"/>
            <p:cNvSpPr>
              <a:spLocks noEditPoints="1"/>
            </p:cNvSpPr>
            <p:nvPr/>
          </p:nvSpPr>
          <p:spPr bwMode="auto">
            <a:xfrm>
              <a:off x="1688089" y="2124364"/>
              <a:ext cx="219075" cy="307975"/>
            </a:xfrm>
            <a:custGeom>
              <a:avLst/>
              <a:gdLst>
                <a:gd name="T0" fmla="*/ 52 w 101"/>
                <a:gd name="T1" fmla="*/ 0 h 141"/>
                <a:gd name="T2" fmla="*/ 101 w 101"/>
                <a:gd name="T3" fmla="*/ 48 h 141"/>
                <a:gd name="T4" fmla="*/ 52 w 101"/>
                <a:gd name="T5" fmla="*/ 97 h 141"/>
                <a:gd name="T6" fmla="*/ 23 w 101"/>
                <a:gd name="T7" fmla="*/ 97 h 141"/>
                <a:gd name="T8" fmla="*/ 23 w 101"/>
                <a:gd name="T9" fmla="*/ 141 h 141"/>
                <a:gd name="T10" fmla="*/ 0 w 101"/>
                <a:gd name="T11" fmla="*/ 141 h 141"/>
                <a:gd name="T12" fmla="*/ 0 w 101"/>
                <a:gd name="T13" fmla="*/ 0 h 141"/>
                <a:gd name="T14" fmla="*/ 52 w 101"/>
                <a:gd name="T15" fmla="*/ 0 h 141"/>
                <a:gd name="T16" fmla="*/ 52 w 101"/>
                <a:gd name="T17" fmla="*/ 23 h 141"/>
                <a:gd name="T18" fmla="*/ 23 w 101"/>
                <a:gd name="T19" fmla="*/ 23 h 141"/>
                <a:gd name="T20" fmla="*/ 23 w 101"/>
                <a:gd name="T21" fmla="*/ 74 h 141"/>
                <a:gd name="T22" fmla="*/ 52 w 101"/>
                <a:gd name="T23" fmla="*/ 74 h 141"/>
                <a:gd name="T24" fmla="*/ 78 w 101"/>
                <a:gd name="T25" fmla="*/ 48 h 141"/>
                <a:gd name="T26" fmla="*/ 52 w 101"/>
                <a:gd name="T27" fmla="*/ 23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1" h="141">
                  <a:moveTo>
                    <a:pt x="52" y="0"/>
                  </a:moveTo>
                  <a:cubicBezTo>
                    <a:pt x="81" y="0"/>
                    <a:pt x="101" y="20"/>
                    <a:pt x="101" y="48"/>
                  </a:cubicBezTo>
                  <a:cubicBezTo>
                    <a:pt x="101" y="76"/>
                    <a:pt x="81" y="97"/>
                    <a:pt x="52" y="97"/>
                  </a:cubicBezTo>
                  <a:cubicBezTo>
                    <a:pt x="23" y="97"/>
                    <a:pt x="23" y="97"/>
                    <a:pt x="23" y="97"/>
                  </a:cubicBezTo>
                  <a:cubicBezTo>
                    <a:pt x="23" y="141"/>
                    <a:pt x="23" y="141"/>
                    <a:pt x="23" y="141"/>
                  </a:cubicBezTo>
                  <a:cubicBezTo>
                    <a:pt x="0" y="141"/>
                    <a:pt x="0" y="141"/>
                    <a:pt x="0" y="141"/>
                  </a:cubicBezTo>
                  <a:cubicBezTo>
                    <a:pt x="0" y="0"/>
                    <a:pt x="0" y="0"/>
                    <a:pt x="0" y="0"/>
                  </a:cubicBezTo>
                  <a:lnTo>
                    <a:pt x="52" y="0"/>
                  </a:lnTo>
                  <a:close/>
                  <a:moveTo>
                    <a:pt x="52" y="23"/>
                  </a:moveTo>
                  <a:cubicBezTo>
                    <a:pt x="23" y="23"/>
                    <a:pt x="23" y="23"/>
                    <a:pt x="23" y="23"/>
                  </a:cubicBezTo>
                  <a:cubicBezTo>
                    <a:pt x="23" y="74"/>
                    <a:pt x="23" y="74"/>
                    <a:pt x="23" y="74"/>
                  </a:cubicBezTo>
                  <a:cubicBezTo>
                    <a:pt x="52" y="74"/>
                    <a:pt x="52" y="74"/>
                    <a:pt x="52" y="74"/>
                  </a:cubicBezTo>
                  <a:cubicBezTo>
                    <a:pt x="67" y="74"/>
                    <a:pt x="78" y="63"/>
                    <a:pt x="78" y="48"/>
                  </a:cubicBezTo>
                  <a:cubicBezTo>
                    <a:pt x="78" y="34"/>
                    <a:pt x="67" y="23"/>
                    <a:pt x="52" y="23"/>
                  </a:cubicBezTo>
                  <a:close/>
                </a:path>
              </a:pathLst>
            </a:custGeom>
            <a:solidFill>
              <a:srgbClr val="174A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9"/>
            <p:cNvSpPr>
              <a:spLocks noEditPoints="1"/>
            </p:cNvSpPr>
            <p:nvPr/>
          </p:nvSpPr>
          <p:spPr bwMode="auto">
            <a:xfrm>
              <a:off x="1854777" y="2124364"/>
              <a:ext cx="333375" cy="307975"/>
            </a:xfrm>
            <a:custGeom>
              <a:avLst/>
              <a:gdLst>
                <a:gd name="T0" fmla="*/ 161 w 210"/>
                <a:gd name="T1" fmla="*/ 161 h 194"/>
                <a:gd name="T2" fmla="*/ 49 w 210"/>
                <a:gd name="T3" fmla="*/ 161 h 194"/>
                <a:gd name="T4" fmla="*/ 35 w 210"/>
                <a:gd name="T5" fmla="*/ 194 h 194"/>
                <a:gd name="T6" fmla="*/ 0 w 210"/>
                <a:gd name="T7" fmla="*/ 194 h 194"/>
                <a:gd name="T8" fmla="*/ 90 w 210"/>
                <a:gd name="T9" fmla="*/ 0 h 194"/>
                <a:gd name="T10" fmla="*/ 120 w 210"/>
                <a:gd name="T11" fmla="*/ 0 h 194"/>
                <a:gd name="T12" fmla="*/ 210 w 210"/>
                <a:gd name="T13" fmla="*/ 194 h 194"/>
                <a:gd name="T14" fmla="*/ 176 w 210"/>
                <a:gd name="T15" fmla="*/ 194 h 194"/>
                <a:gd name="T16" fmla="*/ 161 w 210"/>
                <a:gd name="T17" fmla="*/ 161 h 194"/>
                <a:gd name="T18" fmla="*/ 64 w 210"/>
                <a:gd name="T19" fmla="*/ 129 h 194"/>
                <a:gd name="T20" fmla="*/ 146 w 210"/>
                <a:gd name="T21" fmla="*/ 129 h 194"/>
                <a:gd name="T22" fmla="*/ 105 w 210"/>
                <a:gd name="T23" fmla="*/ 41 h 194"/>
                <a:gd name="T24" fmla="*/ 64 w 210"/>
                <a:gd name="T25" fmla="*/ 129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10" h="194">
                  <a:moveTo>
                    <a:pt x="161" y="161"/>
                  </a:moveTo>
                  <a:lnTo>
                    <a:pt x="49" y="161"/>
                  </a:lnTo>
                  <a:lnTo>
                    <a:pt x="35" y="194"/>
                  </a:lnTo>
                  <a:lnTo>
                    <a:pt x="0" y="194"/>
                  </a:lnTo>
                  <a:lnTo>
                    <a:pt x="90" y="0"/>
                  </a:lnTo>
                  <a:lnTo>
                    <a:pt x="120" y="0"/>
                  </a:lnTo>
                  <a:lnTo>
                    <a:pt x="210" y="194"/>
                  </a:lnTo>
                  <a:lnTo>
                    <a:pt x="176" y="194"/>
                  </a:lnTo>
                  <a:lnTo>
                    <a:pt x="161" y="161"/>
                  </a:lnTo>
                  <a:close/>
                  <a:moveTo>
                    <a:pt x="64" y="129"/>
                  </a:moveTo>
                  <a:lnTo>
                    <a:pt x="146" y="129"/>
                  </a:lnTo>
                  <a:lnTo>
                    <a:pt x="105" y="41"/>
                  </a:lnTo>
                  <a:lnTo>
                    <a:pt x="64" y="129"/>
                  </a:lnTo>
                  <a:close/>
                </a:path>
              </a:pathLst>
            </a:custGeom>
            <a:solidFill>
              <a:srgbClr val="174A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10"/>
            <p:cNvSpPr>
              <a:spLocks/>
            </p:cNvSpPr>
            <p:nvPr/>
          </p:nvSpPr>
          <p:spPr bwMode="auto">
            <a:xfrm>
              <a:off x="2204027" y="2124364"/>
              <a:ext cx="277813" cy="307975"/>
            </a:xfrm>
            <a:custGeom>
              <a:avLst/>
              <a:gdLst>
                <a:gd name="T0" fmla="*/ 175 w 175"/>
                <a:gd name="T1" fmla="*/ 0 h 194"/>
                <a:gd name="T2" fmla="*/ 175 w 175"/>
                <a:gd name="T3" fmla="*/ 194 h 194"/>
                <a:gd name="T4" fmla="*/ 145 w 175"/>
                <a:gd name="T5" fmla="*/ 194 h 194"/>
                <a:gd name="T6" fmla="*/ 31 w 175"/>
                <a:gd name="T7" fmla="*/ 52 h 194"/>
                <a:gd name="T8" fmla="*/ 31 w 175"/>
                <a:gd name="T9" fmla="*/ 194 h 194"/>
                <a:gd name="T10" fmla="*/ 0 w 175"/>
                <a:gd name="T11" fmla="*/ 194 h 194"/>
                <a:gd name="T12" fmla="*/ 0 w 175"/>
                <a:gd name="T13" fmla="*/ 0 h 194"/>
                <a:gd name="T14" fmla="*/ 29 w 175"/>
                <a:gd name="T15" fmla="*/ 0 h 194"/>
                <a:gd name="T16" fmla="*/ 143 w 175"/>
                <a:gd name="T17" fmla="*/ 141 h 194"/>
                <a:gd name="T18" fmla="*/ 143 w 175"/>
                <a:gd name="T19" fmla="*/ 0 h 194"/>
                <a:gd name="T20" fmla="*/ 175 w 175"/>
                <a:gd name="T21" fmla="*/ 0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5" h="194">
                  <a:moveTo>
                    <a:pt x="175" y="0"/>
                  </a:moveTo>
                  <a:lnTo>
                    <a:pt x="175" y="194"/>
                  </a:lnTo>
                  <a:lnTo>
                    <a:pt x="145" y="194"/>
                  </a:lnTo>
                  <a:lnTo>
                    <a:pt x="31" y="52"/>
                  </a:lnTo>
                  <a:lnTo>
                    <a:pt x="31" y="194"/>
                  </a:lnTo>
                  <a:lnTo>
                    <a:pt x="0" y="194"/>
                  </a:lnTo>
                  <a:lnTo>
                    <a:pt x="0" y="0"/>
                  </a:lnTo>
                  <a:lnTo>
                    <a:pt x="29" y="0"/>
                  </a:lnTo>
                  <a:lnTo>
                    <a:pt x="143" y="141"/>
                  </a:lnTo>
                  <a:lnTo>
                    <a:pt x="143" y="0"/>
                  </a:lnTo>
                  <a:lnTo>
                    <a:pt x="175" y="0"/>
                  </a:lnTo>
                  <a:close/>
                </a:path>
              </a:pathLst>
            </a:custGeom>
            <a:solidFill>
              <a:srgbClr val="174A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cxnSp>
        <p:nvCxnSpPr>
          <p:cNvPr id="18" name="Straight Connector 17"/>
          <p:cNvCxnSpPr/>
          <p:nvPr userDrawn="1"/>
        </p:nvCxnSpPr>
        <p:spPr>
          <a:xfrm>
            <a:off x="0" y="1188720"/>
            <a:ext cx="9144000" cy="0"/>
          </a:xfrm>
          <a:prstGeom prst="line">
            <a:avLst/>
          </a:prstGeom>
          <a:ln w="38100">
            <a:gradFill>
              <a:gsLst>
                <a:gs pos="10000">
                  <a:schemeClr val="accent3"/>
                </a:gs>
                <a:gs pos="50000">
                  <a:schemeClr val="accent1"/>
                </a:gs>
                <a:gs pos="90000">
                  <a:schemeClr val="accent2"/>
                </a:gs>
              </a:gsLst>
              <a:lin ang="0" scaled="0"/>
            </a:gradFill>
          </a:ln>
        </p:spPr>
        <p:style>
          <a:lnRef idx="1">
            <a:schemeClr val="accent1"/>
          </a:lnRef>
          <a:fillRef idx="0">
            <a:schemeClr val="accent1"/>
          </a:fillRef>
          <a:effectRef idx="0">
            <a:schemeClr val="accent1"/>
          </a:effectRef>
          <a:fontRef idx="minor">
            <a:schemeClr val="tx1"/>
          </a:fontRef>
        </p:style>
      </p:cxnSp>
      <p:sp>
        <p:nvSpPr>
          <p:cNvPr id="17" name="Content Placeholder 2"/>
          <p:cNvSpPr>
            <a:spLocks noGrp="1"/>
          </p:cNvSpPr>
          <p:nvPr>
            <p:ph idx="13"/>
          </p:nvPr>
        </p:nvSpPr>
        <p:spPr>
          <a:xfrm>
            <a:off x="457200" y="457200"/>
            <a:ext cx="8229600" cy="731520"/>
          </a:xfrm>
        </p:spPr>
        <p:txBody>
          <a:bodyPr/>
          <a:lstStyle>
            <a:lvl1pPr>
              <a:spcAft>
                <a:spcPts val="0"/>
              </a:spcAft>
              <a:defRPr sz="2400"/>
            </a:lvl1pPr>
            <a:lvl2pPr marL="0" indent="0">
              <a:spcBef>
                <a:spcPts val="0"/>
              </a:spcBef>
              <a:buNone/>
              <a:defRPr sz="1400" b="0"/>
            </a:lvl2pPr>
          </a:lstStyle>
          <a:p>
            <a:pPr lvl="0"/>
            <a:r>
              <a:rPr lang="en-US" dirty="0"/>
              <a:t>Edit Master text styles</a:t>
            </a:r>
          </a:p>
          <a:p>
            <a:pPr lvl="1"/>
            <a:r>
              <a:rPr lang="en-US" dirty="0"/>
              <a:t>Second level</a:t>
            </a:r>
          </a:p>
        </p:txBody>
      </p:sp>
    </p:spTree>
    <p:extLst>
      <p:ext uri="{BB962C8B-B14F-4D97-AF65-F5344CB8AC3E}">
        <p14:creationId xmlns:p14="http://schemas.microsoft.com/office/powerpoint/2010/main" val="2636772358"/>
      </p:ext>
    </p:extLst>
  </p:cSld>
  <p:clrMapOvr>
    <a:masterClrMapping/>
  </p:clrMapOvr>
  <p:extLst mod="1">
    <p:ext uri="{DCECCB84-F9BA-43D5-87BE-67443E8EF086}">
      <p15:sldGuideLst xmlns:p15="http://schemas.microsoft.com/office/powerpoint/2012/main" xmlns=""/>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Divi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Freeform 5"/>
          <p:cNvSpPr>
            <a:spLocks/>
          </p:cNvSpPr>
          <p:nvPr userDrawn="1"/>
        </p:nvSpPr>
        <p:spPr bwMode="auto">
          <a:xfrm>
            <a:off x="0" y="5726114"/>
            <a:ext cx="9144001" cy="1125537"/>
          </a:xfrm>
          <a:custGeom>
            <a:avLst/>
            <a:gdLst>
              <a:gd name="T0" fmla="*/ 2880 w 2880"/>
              <a:gd name="T1" fmla="*/ 0 h 353"/>
              <a:gd name="T2" fmla="*/ 1436 w 2880"/>
              <a:gd name="T3" fmla="*/ 296 h 353"/>
              <a:gd name="T4" fmla="*/ 0 w 2880"/>
              <a:gd name="T5" fmla="*/ 3 h 353"/>
              <a:gd name="T6" fmla="*/ 0 w 2880"/>
              <a:gd name="T7" fmla="*/ 353 h 353"/>
              <a:gd name="T8" fmla="*/ 2880 w 2880"/>
              <a:gd name="T9" fmla="*/ 353 h 353"/>
              <a:gd name="T10" fmla="*/ 2880 w 2880"/>
              <a:gd name="T11" fmla="*/ 0 h 353"/>
            </a:gdLst>
            <a:ahLst/>
            <a:cxnLst>
              <a:cxn ang="0">
                <a:pos x="T0" y="T1"/>
              </a:cxn>
              <a:cxn ang="0">
                <a:pos x="T2" y="T3"/>
              </a:cxn>
              <a:cxn ang="0">
                <a:pos x="T4" y="T5"/>
              </a:cxn>
              <a:cxn ang="0">
                <a:pos x="T6" y="T7"/>
              </a:cxn>
              <a:cxn ang="0">
                <a:pos x="T8" y="T9"/>
              </a:cxn>
              <a:cxn ang="0">
                <a:pos x="T10" y="T11"/>
              </a:cxn>
            </a:cxnLst>
            <a:rect l="0" t="0" r="r" b="b"/>
            <a:pathLst>
              <a:path w="2880" h="353">
                <a:moveTo>
                  <a:pt x="2880" y="0"/>
                </a:moveTo>
                <a:cubicBezTo>
                  <a:pt x="2488" y="189"/>
                  <a:pt x="1977" y="296"/>
                  <a:pt x="1436" y="296"/>
                </a:cubicBezTo>
                <a:cubicBezTo>
                  <a:pt x="905" y="296"/>
                  <a:pt x="393" y="189"/>
                  <a:pt x="0" y="3"/>
                </a:cubicBezTo>
                <a:cubicBezTo>
                  <a:pt x="0" y="353"/>
                  <a:pt x="0" y="353"/>
                  <a:pt x="0" y="353"/>
                </a:cubicBezTo>
                <a:cubicBezTo>
                  <a:pt x="2880" y="353"/>
                  <a:pt x="2880" y="353"/>
                  <a:pt x="2880" y="353"/>
                </a:cubicBezTo>
                <a:lnTo>
                  <a:pt x="2880"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grpSp>
        <p:nvGrpSpPr>
          <p:cNvPr id="8" name="Group 7"/>
          <p:cNvGrpSpPr>
            <a:grpSpLocks noChangeAspect="1"/>
          </p:cNvGrpSpPr>
          <p:nvPr userDrawn="1"/>
        </p:nvGrpSpPr>
        <p:grpSpPr>
          <a:xfrm>
            <a:off x="457200" y="6400801"/>
            <a:ext cx="445686" cy="228600"/>
            <a:chOff x="1564265" y="2124364"/>
            <a:chExt cx="1044575" cy="535781"/>
          </a:xfrm>
        </p:grpSpPr>
        <p:sp>
          <p:nvSpPr>
            <p:cNvPr id="9" name="Freeform 26"/>
            <p:cNvSpPr>
              <a:spLocks/>
            </p:cNvSpPr>
            <p:nvPr/>
          </p:nvSpPr>
          <p:spPr bwMode="auto">
            <a:xfrm>
              <a:off x="1564265" y="2469645"/>
              <a:ext cx="1044575" cy="190500"/>
            </a:xfrm>
            <a:custGeom>
              <a:avLst/>
              <a:gdLst>
                <a:gd name="T0" fmla="*/ 241 w 480"/>
                <a:gd name="T1" fmla="*/ 85 h 85"/>
                <a:gd name="T2" fmla="*/ 11 w 480"/>
                <a:gd name="T3" fmla="*/ 31 h 85"/>
                <a:gd name="T4" fmla="*/ 4 w 480"/>
                <a:gd name="T5" fmla="*/ 11 h 85"/>
                <a:gd name="T6" fmla="*/ 24 w 480"/>
                <a:gd name="T7" fmla="*/ 4 h 85"/>
                <a:gd name="T8" fmla="*/ 240 w 480"/>
                <a:gd name="T9" fmla="*/ 55 h 85"/>
                <a:gd name="T10" fmla="*/ 456 w 480"/>
                <a:gd name="T11" fmla="*/ 4 h 85"/>
                <a:gd name="T12" fmla="*/ 477 w 480"/>
                <a:gd name="T13" fmla="*/ 11 h 85"/>
                <a:gd name="T14" fmla="*/ 470 w 480"/>
                <a:gd name="T15" fmla="*/ 31 h 85"/>
                <a:gd name="T16" fmla="*/ 241 w 480"/>
                <a:gd name="T17" fmla="*/ 85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0" h="85">
                  <a:moveTo>
                    <a:pt x="241" y="85"/>
                  </a:moveTo>
                  <a:cubicBezTo>
                    <a:pt x="160" y="85"/>
                    <a:pt x="82" y="67"/>
                    <a:pt x="11" y="31"/>
                  </a:cubicBezTo>
                  <a:cubicBezTo>
                    <a:pt x="3" y="27"/>
                    <a:pt x="0" y="18"/>
                    <a:pt x="4" y="11"/>
                  </a:cubicBezTo>
                  <a:cubicBezTo>
                    <a:pt x="8" y="3"/>
                    <a:pt x="17" y="0"/>
                    <a:pt x="24" y="4"/>
                  </a:cubicBezTo>
                  <a:cubicBezTo>
                    <a:pt x="92" y="38"/>
                    <a:pt x="164" y="55"/>
                    <a:pt x="240" y="55"/>
                  </a:cubicBezTo>
                  <a:cubicBezTo>
                    <a:pt x="316" y="55"/>
                    <a:pt x="389" y="38"/>
                    <a:pt x="456" y="4"/>
                  </a:cubicBezTo>
                  <a:cubicBezTo>
                    <a:pt x="464" y="0"/>
                    <a:pt x="473" y="3"/>
                    <a:pt x="477" y="11"/>
                  </a:cubicBezTo>
                  <a:cubicBezTo>
                    <a:pt x="480" y="18"/>
                    <a:pt x="477" y="27"/>
                    <a:pt x="470" y="31"/>
                  </a:cubicBezTo>
                  <a:cubicBezTo>
                    <a:pt x="398" y="67"/>
                    <a:pt x="321" y="85"/>
                    <a:pt x="241" y="85"/>
                  </a:cubicBezTo>
                  <a:close/>
                </a:path>
              </a:pathLst>
            </a:custGeom>
            <a:gradFill>
              <a:gsLst>
                <a:gs pos="15000">
                  <a:schemeClr val="accent3"/>
                </a:gs>
                <a:gs pos="50000">
                  <a:schemeClr val="accent1"/>
                </a:gs>
                <a:gs pos="85000">
                  <a:schemeClr val="accent2"/>
                </a:gs>
              </a:gsLst>
              <a:lin ang="0" scaled="0"/>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0" name="Freeform 9"/>
            <p:cNvSpPr>
              <a:spLocks noEditPoints="1"/>
            </p:cNvSpPr>
            <p:nvPr/>
          </p:nvSpPr>
          <p:spPr bwMode="auto">
            <a:xfrm>
              <a:off x="1688089" y="2124364"/>
              <a:ext cx="219075" cy="307975"/>
            </a:xfrm>
            <a:custGeom>
              <a:avLst/>
              <a:gdLst>
                <a:gd name="T0" fmla="*/ 52 w 101"/>
                <a:gd name="T1" fmla="*/ 0 h 141"/>
                <a:gd name="T2" fmla="*/ 101 w 101"/>
                <a:gd name="T3" fmla="*/ 48 h 141"/>
                <a:gd name="T4" fmla="*/ 52 w 101"/>
                <a:gd name="T5" fmla="*/ 97 h 141"/>
                <a:gd name="T6" fmla="*/ 23 w 101"/>
                <a:gd name="T7" fmla="*/ 97 h 141"/>
                <a:gd name="T8" fmla="*/ 23 w 101"/>
                <a:gd name="T9" fmla="*/ 141 h 141"/>
                <a:gd name="T10" fmla="*/ 0 w 101"/>
                <a:gd name="T11" fmla="*/ 141 h 141"/>
                <a:gd name="T12" fmla="*/ 0 w 101"/>
                <a:gd name="T13" fmla="*/ 0 h 141"/>
                <a:gd name="T14" fmla="*/ 52 w 101"/>
                <a:gd name="T15" fmla="*/ 0 h 141"/>
                <a:gd name="T16" fmla="*/ 52 w 101"/>
                <a:gd name="T17" fmla="*/ 23 h 141"/>
                <a:gd name="T18" fmla="*/ 23 w 101"/>
                <a:gd name="T19" fmla="*/ 23 h 141"/>
                <a:gd name="T20" fmla="*/ 23 w 101"/>
                <a:gd name="T21" fmla="*/ 74 h 141"/>
                <a:gd name="T22" fmla="*/ 52 w 101"/>
                <a:gd name="T23" fmla="*/ 74 h 141"/>
                <a:gd name="T24" fmla="*/ 78 w 101"/>
                <a:gd name="T25" fmla="*/ 48 h 141"/>
                <a:gd name="T26" fmla="*/ 52 w 101"/>
                <a:gd name="T27" fmla="*/ 23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1" h="141">
                  <a:moveTo>
                    <a:pt x="52" y="0"/>
                  </a:moveTo>
                  <a:cubicBezTo>
                    <a:pt x="81" y="0"/>
                    <a:pt x="101" y="20"/>
                    <a:pt x="101" y="48"/>
                  </a:cubicBezTo>
                  <a:cubicBezTo>
                    <a:pt x="101" y="76"/>
                    <a:pt x="81" y="97"/>
                    <a:pt x="52" y="97"/>
                  </a:cubicBezTo>
                  <a:cubicBezTo>
                    <a:pt x="23" y="97"/>
                    <a:pt x="23" y="97"/>
                    <a:pt x="23" y="97"/>
                  </a:cubicBezTo>
                  <a:cubicBezTo>
                    <a:pt x="23" y="141"/>
                    <a:pt x="23" y="141"/>
                    <a:pt x="23" y="141"/>
                  </a:cubicBezTo>
                  <a:cubicBezTo>
                    <a:pt x="0" y="141"/>
                    <a:pt x="0" y="141"/>
                    <a:pt x="0" y="141"/>
                  </a:cubicBezTo>
                  <a:cubicBezTo>
                    <a:pt x="0" y="0"/>
                    <a:pt x="0" y="0"/>
                    <a:pt x="0" y="0"/>
                  </a:cubicBezTo>
                  <a:lnTo>
                    <a:pt x="52" y="0"/>
                  </a:lnTo>
                  <a:close/>
                  <a:moveTo>
                    <a:pt x="52" y="23"/>
                  </a:moveTo>
                  <a:cubicBezTo>
                    <a:pt x="23" y="23"/>
                    <a:pt x="23" y="23"/>
                    <a:pt x="23" y="23"/>
                  </a:cubicBezTo>
                  <a:cubicBezTo>
                    <a:pt x="23" y="74"/>
                    <a:pt x="23" y="74"/>
                    <a:pt x="23" y="74"/>
                  </a:cubicBezTo>
                  <a:cubicBezTo>
                    <a:pt x="52" y="74"/>
                    <a:pt x="52" y="74"/>
                    <a:pt x="52" y="74"/>
                  </a:cubicBezTo>
                  <a:cubicBezTo>
                    <a:pt x="67" y="74"/>
                    <a:pt x="78" y="63"/>
                    <a:pt x="78" y="48"/>
                  </a:cubicBezTo>
                  <a:cubicBezTo>
                    <a:pt x="78" y="34"/>
                    <a:pt x="67" y="23"/>
                    <a:pt x="52" y="23"/>
                  </a:cubicBezTo>
                  <a:close/>
                </a:path>
              </a:pathLst>
            </a:custGeom>
            <a:solidFill>
              <a:srgbClr val="174A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10"/>
            <p:cNvSpPr>
              <a:spLocks noEditPoints="1"/>
            </p:cNvSpPr>
            <p:nvPr/>
          </p:nvSpPr>
          <p:spPr bwMode="auto">
            <a:xfrm>
              <a:off x="1854777" y="2124364"/>
              <a:ext cx="333375" cy="307975"/>
            </a:xfrm>
            <a:custGeom>
              <a:avLst/>
              <a:gdLst>
                <a:gd name="T0" fmla="*/ 161 w 210"/>
                <a:gd name="T1" fmla="*/ 161 h 194"/>
                <a:gd name="T2" fmla="*/ 49 w 210"/>
                <a:gd name="T3" fmla="*/ 161 h 194"/>
                <a:gd name="T4" fmla="*/ 35 w 210"/>
                <a:gd name="T5" fmla="*/ 194 h 194"/>
                <a:gd name="T6" fmla="*/ 0 w 210"/>
                <a:gd name="T7" fmla="*/ 194 h 194"/>
                <a:gd name="T8" fmla="*/ 90 w 210"/>
                <a:gd name="T9" fmla="*/ 0 h 194"/>
                <a:gd name="T10" fmla="*/ 120 w 210"/>
                <a:gd name="T11" fmla="*/ 0 h 194"/>
                <a:gd name="T12" fmla="*/ 210 w 210"/>
                <a:gd name="T13" fmla="*/ 194 h 194"/>
                <a:gd name="T14" fmla="*/ 176 w 210"/>
                <a:gd name="T15" fmla="*/ 194 h 194"/>
                <a:gd name="T16" fmla="*/ 161 w 210"/>
                <a:gd name="T17" fmla="*/ 161 h 194"/>
                <a:gd name="T18" fmla="*/ 64 w 210"/>
                <a:gd name="T19" fmla="*/ 129 h 194"/>
                <a:gd name="T20" fmla="*/ 146 w 210"/>
                <a:gd name="T21" fmla="*/ 129 h 194"/>
                <a:gd name="T22" fmla="*/ 105 w 210"/>
                <a:gd name="T23" fmla="*/ 41 h 194"/>
                <a:gd name="T24" fmla="*/ 64 w 210"/>
                <a:gd name="T25" fmla="*/ 129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10" h="194">
                  <a:moveTo>
                    <a:pt x="161" y="161"/>
                  </a:moveTo>
                  <a:lnTo>
                    <a:pt x="49" y="161"/>
                  </a:lnTo>
                  <a:lnTo>
                    <a:pt x="35" y="194"/>
                  </a:lnTo>
                  <a:lnTo>
                    <a:pt x="0" y="194"/>
                  </a:lnTo>
                  <a:lnTo>
                    <a:pt x="90" y="0"/>
                  </a:lnTo>
                  <a:lnTo>
                    <a:pt x="120" y="0"/>
                  </a:lnTo>
                  <a:lnTo>
                    <a:pt x="210" y="194"/>
                  </a:lnTo>
                  <a:lnTo>
                    <a:pt x="176" y="194"/>
                  </a:lnTo>
                  <a:lnTo>
                    <a:pt x="161" y="161"/>
                  </a:lnTo>
                  <a:close/>
                  <a:moveTo>
                    <a:pt x="64" y="129"/>
                  </a:moveTo>
                  <a:lnTo>
                    <a:pt x="146" y="129"/>
                  </a:lnTo>
                  <a:lnTo>
                    <a:pt x="105" y="41"/>
                  </a:lnTo>
                  <a:lnTo>
                    <a:pt x="64" y="129"/>
                  </a:lnTo>
                  <a:close/>
                </a:path>
              </a:pathLst>
            </a:custGeom>
            <a:solidFill>
              <a:srgbClr val="174A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11"/>
            <p:cNvSpPr>
              <a:spLocks/>
            </p:cNvSpPr>
            <p:nvPr/>
          </p:nvSpPr>
          <p:spPr bwMode="auto">
            <a:xfrm>
              <a:off x="2204027" y="2124364"/>
              <a:ext cx="277813" cy="307975"/>
            </a:xfrm>
            <a:custGeom>
              <a:avLst/>
              <a:gdLst>
                <a:gd name="T0" fmla="*/ 175 w 175"/>
                <a:gd name="T1" fmla="*/ 0 h 194"/>
                <a:gd name="T2" fmla="*/ 175 w 175"/>
                <a:gd name="T3" fmla="*/ 194 h 194"/>
                <a:gd name="T4" fmla="*/ 145 w 175"/>
                <a:gd name="T5" fmla="*/ 194 h 194"/>
                <a:gd name="T6" fmla="*/ 31 w 175"/>
                <a:gd name="T7" fmla="*/ 52 h 194"/>
                <a:gd name="T8" fmla="*/ 31 w 175"/>
                <a:gd name="T9" fmla="*/ 194 h 194"/>
                <a:gd name="T10" fmla="*/ 0 w 175"/>
                <a:gd name="T11" fmla="*/ 194 h 194"/>
                <a:gd name="T12" fmla="*/ 0 w 175"/>
                <a:gd name="T13" fmla="*/ 0 h 194"/>
                <a:gd name="T14" fmla="*/ 29 w 175"/>
                <a:gd name="T15" fmla="*/ 0 h 194"/>
                <a:gd name="T16" fmla="*/ 143 w 175"/>
                <a:gd name="T17" fmla="*/ 141 h 194"/>
                <a:gd name="T18" fmla="*/ 143 w 175"/>
                <a:gd name="T19" fmla="*/ 0 h 194"/>
                <a:gd name="T20" fmla="*/ 175 w 175"/>
                <a:gd name="T21" fmla="*/ 0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5" h="194">
                  <a:moveTo>
                    <a:pt x="175" y="0"/>
                  </a:moveTo>
                  <a:lnTo>
                    <a:pt x="175" y="194"/>
                  </a:lnTo>
                  <a:lnTo>
                    <a:pt x="145" y="194"/>
                  </a:lnTo>
                  <a:lnTo>
                    <a:pt x="31" y="52"/>
                  </a:lnTo>
                  <a:lnTo>
                    <a:pt x="31" y="194"/>
                  </a:lnTo>
                  <a:lnTo>
                    <a:pt x="0" y="194"/>
                  </a:lnTo>
                  <a:lnTo>
                    <a:pt x="0" y="0"/>
                  </a:lnTo>
                  <a:lnTo>
                    <a:pt x="29" y="0"/>
                  </a:lnTo>
                  <a:lnTo>
                    <a:pt x="143" y="141"/>
                  </a:lnTo>
                  <a:lnTo>
                    <a:pt x="143" y="0"/>
                  </a:lnTo>
                  <a:lnTo>
                    <a:pt x="175" y="0"/>
                  </a:lnTo>
                  <a:close/>
                </a:path>
              </a:pathLst>
            </a:custGeom>
            <a:solidFill>
              <a:srgbClr val="174A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2" name="Title 1"/>
          <p:cNvSpPr>
            <a:spLocks noGrp="1"/>
          </p:cNvSpPr>
          <p:nvPr>
            <p:ph type="ctrTitle"/>
          </p:nvPr>
        </p:nvSpPr>
        <p:spPr>
          <a:xfrm>
            <a:off x="1143000" y="1051560"/>
            <a:ext cx="6858000" cy="2286000"/>
          </a:xfrm>
        </p:spPr>
        <p:txBody>
          <a:bodyPr anchor="b"/>
          <a:lstStyle>
            <a:lvl1pPr algn="ctr">
              <a:lnSpc>
                <a:spcPts val="4800"/>
              </a:lnSpc>
              <a:defRPr sz="480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1143000" y="3474720"/>
            <a:ext cx="6858000" cy="1655762"/>
          </a:xfrm>
        </p:spPr>
        <p:txBody>
          <a:bodyPr/>
          <a:lstStyle>
            <a:lvl1pPr marL="0" indent="0" algn="ctr">
              <a:spcAft>
                <a:spcPts val="0"/>
              </a:spcAft>
              <a:buNone/>
              <a:defRPr sz="18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
        <p:nvSpPr>
          <p:cNvPr id="4" name="Date Placeholder 3"/>
          <p:cNvSpPr>
            <a:spLocks noGrp="1"/>
          </p:cNvSpPr>
          <p:nvPr>
            <p:ph type="dt" sz="half" idx="10"/>
          </p:nvPr>
        </p:nvSpPr>
        <p:spPr>
          <a:xfrm>
            <a:off x="3543300" y="6446520"/>
            <a:ext cx="2057400" cy="152400"/>
          </a:xfrm>
        </p:spPr>
        <p:txBody>
          <a:bodyPr/>
          <a:lstStyle/>
          <a:p>
            <a:fld id="{2B85F79F-A256-4A6A-B877-2536AF1CACC0}" type="datetime1">
              <a:rPr lang="en-US" smtClean="0"/>
              <a:t>9/17/18</a:t>
            </a:fld>
            <a:endParaRPr lang="en-US" dirty="0"/>
          </a:p>
        </p:txBody>
      </p:sp>
      <p:sp>
        <p:nvSpPr>
          <p:cNvPr id="5" name="Footer Placeholder 4"/>
          <p:cNvSpPr>
            <a:spLocks noGrp="1"/>
          </p:cNvSpPr>
          <p:nvPr>
            <p:ph type="ftr" sz="quarter" idx="11"/>
          </p:nvPr>
        </p:nvSpPr>
        <p:spPr>
          <a:xfrm>
            <a:off x="6583680" y="6446520"/>
            <a:ext cx="1828800" cy="152400"/>
          </a:xfrm>
        </p:spPr>
        <p:txBody>
          <a:bodyPr/>
          <a:lstStyle/>
          <a:p>
            <a:r>
              <a:rPr lang="en-US" dirty="0"/>
              <a:t>PAN Foundation</a:t>
            </a:r>
          </a:p>
        </p:txBody>
      </p:sp>
      <p:sp>
        <p:nvSpPr>
          <p:cNvPr id="6" name="Slide Number Placeholder 5"/>
          <p:cNvSpPr>
            <a:spLocks noGrp="1"/>
          </p:cNvSpPr>
          <p:nvPr>
            <p:ph type="sldNum" sz="quarter" idx="12"/>
          </p:nvPr>
        </p:nvSpPr>
        <p:spPr>
          <a:xfrm>
            <a:off x="8412480" y="6446520"/>
            <a:ext cx="274320" cy="152400"/>
          </a:xfrm>
        </p:spPr>
        <p:txBody>
          <a:bodyPr/>
          <a:lstStyle/>
          <a:p>
            <a:fld id="{845C981C-96CA-4D81-96B2-DCB7C5D6672F}" type="slidenum">
              <a:rPr lang="en-US" smtClean="0"/>
              <a:t>‹#›</a:t>
            </a:fld>
            <a:endParaRPr lang="en-US" dirty="0"/>
          </a:p>
        </p:txBody>
      </p:sp>
      <p:sp>
        <p:nvSpPr>
          <p:cNvPr id="13" name="Rectangle 12"/>
          <p:cNvSpPr/>
          <p:nvPr userDrawn="1"/>
        </p:nvSpPr>
        <p:spPr>
          <a:xfrm>
            <a:off x="0" y="0"/>
            <a:ext cx="9144000" cy="228600"/>
          </a:xfrm>
          <a:prstGeom prst="rect">
            <a:avLst/>
          </a:prstGeom>
          <a:gradFill>
            <a:gsLst>
              <a:gs pos="10000">
                <a:schemeClr val="accent3"/>
              </a:gs>
              <a:gs pos="50000">
                <a:schemeClr val="accent1">
                  <a:lumMod val="100000"/>
                </a:schemeClr>
              </a:gs>
              <a:gs pos="90000">
                <a:schemeClr val="tx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814616316"/>
      </p:ext>
    </p:extLst>
  </p:cSld>
  <p:clrMapOvr>
    <a:masterClrMapping/>
  </p:clrMapOvr>
  <p:extLst mod="1">
    <p:ext uri="{DCECCB84-F9BA-43D5-87BE-67443E8EF086}">
      <p15:sldGuideLst xmlns:p15="http://schemas.microsoft.com/office/powerpoint/2012/main" xmlns=""/>
    </p:ext>
  </p:extLst>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457200"/>
            <a:ext cx="8229600" cy="731520"/>
          </a:xfrm>
          <a:prstGeom prst="rect">
            <a:avLst/>
          </a:prstGeom>
        </p:spPr>
        <p:txBody>
          <a:bodyPr vert="horz" lIns="0" tIns="0" rIns="0" bIns="0" rtlCol="0" anchor="t">
            <a:noAutofit/>
          </a:bodyPr>
          <a:lstStyle/>
          <a:p>
            <a:r>
              <a:rPr lang="en-US" dirty="0"/>
              <a:t>Click to edit Master title style</a:t>
            </a:r>
          </a:p>
        </p:txBody>
      </p:sp>
      <p:sp>
        <p:nvSpPr>
          <p:cNvPr id="3" name="Text Placeholder 2"/>
          <p:cNvSpPr>
            <a:spLocks noGrp="1"/>
          </p:cNvSpPr>
          <p:nvPr>
            <p:ph type="body" idx="1"/>
          </p:nvPr>
        </p:nvSpPr>
        <p:spPr>
          <a:xfrm>
            <a:off x="457200" y="1554480"/>
            <a:ext cx="8229600" cy="4343400"/>
          </a:xfrm>
          <a:prstGeom prst="rect">
            <a:avLst/>
          </a:prstGeom>
        </p:spPr>
        <p:txBody>
          <a:bodyPr vert="horz" lIns="0" tIns="0" rIns="0" bIns="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3543300" y="6400801"/>
            <a:ext cx="2057400" cy="152400"/>
          </a:xfrm>
          <a:prstGeom prst="rect">
            <a:avLst/>
          </a:prstGeom>
        </p:spPr>
        <p:txBody>
          <a:bodyPr vert="horz" lIns="0" tIns="0" rIns="0" bIns="0" rtlCol="0" anchor="t" anchorCtr="0">
            <a:noAutofit/>
          </a:bodyPr>
          <a:lstStyle>
            <a:lvl1pPr algn="ctr">
              <a:lnSpc>
                <a:spcPts val="900"/>
              </a:lnSpc>
              <a:defRPr sz="900" kern="400" baseline="0">
                <a:solidFill>
                  <a:schemeClr val="tx1"/>
                </a:solidFill>
              </a:defRPr>
            </a:lvl1pPr>
          </a:lstStyle>
          <a:p>
            <a:fld id="{F4DD954F-0CB5-46F1-A806-FDAD3DEB5A2D}" type="datetime1">
              <a:rPr lang="en-US" smtClean="0"/>
              <a:t>9/17/18</a:t>
            </a:fld>
            <a:endParaRPr lang="en-US" dirty="0"/>
          </a:p>
        </p:txBody>
      </p:sp>
      <p:sp>
        <p:nvSpPr>
          <p:cNvPr id="5" name="Footer Placeholder 4"/>
          <p:cNvSpPr>
            <a:spLocks noGrp="1"/>
          </p:cNvSpPr>
          <p:nvPr>
            <p:ph type="ftr" sz="quarter" idx="3"/>
          </p:nvPr>
        </p:nvSpPr>
        <p:spPr>
          <a:xfrm>
            <a:off x="6583680" y="6400801"/>
            <a:ext cx="1828800" cy="152400"/>
          </a:xfrm>
          <a:prstGeom prst="rect">
            <a:avLst/>
          </a:prstGeom>
        </p:spPr>
        <p:txBody>
          <a:bodyPr vert="horz" lIns="0" tIns="0" rIns="0" bIns="0" rtlCol="0" anchor="t" anchorCtr="0">
            <a:noAutofit/>
          </a:bodyPr>
          <a:lstStyle>
            <a:lvl1pPr algn="r">
              <a:lnSpc>
                <a:spcPts val="900"/>
              </a:lnSpc>
              <a:defRPr sz="900" kern="400" baseline="0">
                <a:solidFill>
                  <a:schemeClr val="tx1"/>
                </a:solidFill>
              </a:defRPr>
            </a:lvl1pPr>
          </a:lstStyle>
          <a:p>
            <a:r>
              <a:rPr lang="en-US" dirty="0"/>
              <a:t>PAN Foundation</a:t>
            </a:r>
          </a:p>
        </p:txBody>
      </p:sp>
      <p:sp>
        <p:nvSpPr>
          <p:cNvPr id="6" name="Slide Number Placeholder 5"/>
          <p:cNvSpPr>
            <a:spLocks noGrp="1"/>
          </p:cNvSpPr>
          <p:nvPr>
            <p:ph type="sldNum" sz="quarter" idx="4"/>
          </p:nvPr>
        </p:nvSpPr>
        <p:spPr>
          <a:xfrm>
            <a:off x="8412480" y="6400801"/>
            <a:ext cx="274320" cy="152400"/>
          </a:xfrm>
          <a:prstGeom prst="rect">
            <a:avLst/>
          </a:prstGeom>
        </p:spPr>
        <p:txBody>
          <a:bodyPr vert="horz" lIns="0" tIns="0" rIns="0" bIns="0" rtlCol="0" anchor="t" anchorCtr="0">
            <a:noAutofit/>
          </a:bodyPr>
          <a:lstStyle>
            <a:lvl1pPr algn="r">
              <a:lnSpc>
                <a:spcPts val="900"/>
              </a:lnSpc>
              <a:defRPr sz="900" b="1" kern="400" baseline="0">
                <a:solidFill>
                  <a:schemeClr val="tx1"/>
                </a:solidFill>
              </a:defRPr>
            </a:lvl1pPr>
          </a:lstStyle>
          <a:p>
            <a:fld id="{845C981C-96CA-4D81-96B2-DCB7C5D6672F}" type="slidenum">
              <a:rPr lang="en-US" smtClean="0"/>
              <a:pPr/>
              <a:t>‹#›</a:t>
            </a:fld>
            <a:endParaRPr lang="en-US" dirty="0"/>
          </a:p>
        </p:txBody>
      </p:sp>
    </p:spTree>
    <p:extLst>
      <p:ext uri="{BB962C8B-B14F-4D97-AF65-F5344CB8AC3E}">
        <p14:creationId xmlns:p14="http://schemas.microsoft.com/office/powerpoint/2010/main" val="3744126221"/>
      </p:ext>
    </p:extLst>
  </p:cSld>
  <p:clrMap bg1="lt1" tx1="dk1" bg2="lt2" tx2="dk2" accent1="accent1" accent2="accent2" accent3="accent3" accent4="accent4" accent5="accent5" accent6="accent6" hlink="hlink" folHlink="folHlink"/>
  <p:sldLayoutIdLst>
    <p:sldLayoutId id="2147483650" r:id="rId1"/>
    <p:sldLayoutId id="2147483663" r:id="rId2"/>
    <p:sldLayoutId id="2147483664" r:id="rId3"/>
    <p:sldLayoutId id="2147483672" r:id="rId4"/>
    <p:sldLayoutId id="2147483669" r:id="rId5"/>
    <p:sldLayoutId id="2147483668" r:id="rId6"/>
    <p:sldLayoutId id="2147483666" r:id="rId7"/>
    <p:sldLayoutId id="2147483667" r:id="rId8"/>
    <p:sldLayoutId id="2147483649" r:id="rId9"/>
    <p:sldLayoutId id="2147483670" r:id="rId10"/>
    <p:sldLayoutId id="2147483665" r:id="rId11"/>
    <p:sldLayoutId id="2147483673" r:id="rId12"/>
    <p:sldLayoutId id="2147483674" r:id="rId13"/>
  </p:sldLayoutIdLst>
  <p:hf hdr="0" dt="0"/>
  <p:txStyles>
    <p:titleStyle>
      <a:lvl1pPr algn="l" defTabSz="685800" rtl="0" eaLnBrk="1" latinLnBrk="0" hangingPunct="1">
        <a:lnSpc>
          <a:spcPts val="2600"/>
        </a:lnSpc>
        <a:spcBef>
          <a:spcPct val="0"/>
        </a:spcBef>
        <a:buNone/>
        <a:defRPr sz="2400" b="1" kern="400" spc="-30" baseline="0">
          <a:solidFill>
            <a:schemeClr val="tx1"/>
          </a:solidFill>
          <a:latin typeface="+mj-lt"/>
          <a:ea typeface="+mj-ea"/>
          <a:cs typeface="+mj-cs"/>
        </a:defRPr>
      </a:lvl1pPr>
    </p:titleStyle>
    <p:bodyStyle>
      <a:lvl1pPr marL="0" indent="0" algn="l" defTabSz="685800" rtl="0" eaLnBrk="1" latinLnBrk="0" hangingPunct="1">
        <a:lnSpc>
          <a:spcPts val="2400"/>
        </a:lnSpc>
        <a:spcBef>
          <a:spcPts val="0"/>
        </a:spcBef>
        <a:spcAft>
          <a:spcPts val="2400"/>
        </a:spcAft>
        <a:buFont typeface="Calibri" panose="020F0502020204030204" pitchFamily="34" charset="0"/>
        <a:buNone/>
        <a:defRPr sz="2000" b="1" kern="400" spc="-30" baseline="0">
          <a:solidFill>
            <a:schemeClr val="tx1"/>
          </a:solidFill>
          <a:latin typeface="+mn-lt"/>
          <a:ea typeface="+mn-ea"/>
          <a:cs typeface="+mn-cs"/>
        </a:defRPr>
      </a:lvl1pPr>
      <a:lvl2pPr marL="233363" indent="-233363" algn="l" defTabSz="685800" rtl="0" eaLnBrk="1" latinLnBrk="0" hangingPunct="1">
        <a:lnSpc>
          <a:spcPts val="2400"/>
        </a:lnSpc>
        <a:spcBef>
          <a:spcPts val="0"/>
        </a:spcBef>
        <a:buFont typeface="Calibri" panose="020F0502020204030204" pitchFamily="34" charset="0"/>
        <a:buChar char="•"/>
        <a:defRPr sz="1800" b="1" kern="400" spc="-30" baseline="0">
          <a:solidFill>
            <a:schemeClr val="tx1"/>
          </a:solidFill>
          <a:latin typeface="+mn-lt"/>
          <a:ea typeface="+mn-ea"/>
          <a:cs typeface="+mn-cs"/>
        </a:defRPr>
      </a:lvl2pPr>
      <a:lvl3pPr marL="457200" indent="-223838" algn="l" defTabSz="685800" rtl="0" eaLnBrk="1" latinLnBrk="0" hangingPunct="1">
        <a:lnSpc>
          <a:spcPts val="2400"/>
        </a:lnSpc>
        <a:spcBef>
          <a:spcPts val="0"/>
        </a:spcBef>
        <a:buClr>
          <a:schemeClr val="tx1"/>
        </a:buClr>
        <a:buFont typeface="Calibri" panose="020F0502020204030204" pitchFamily="34" charset="0"/>
        <a:buChar char="»"/>
        <a:defRPr sz="1600" kern="400" spc="-30" baseline="0">
          <a:solidFill>
            <a:schemeClr val="tx1"/>
          </a:solidFill>
          <a:latin typeface="+mn-lt"/>
          <a:ea typeface="+mn-ea"/>
          <a:cs typeface="+mn-cs"/>
        </a:defRPr>
      </a:lvl3pPr>
      <a:lvl4pPr marL="690563" indent="-287338" algn="l" defTabSz="685800" rtl="0" eaLnBrk="1" latinLnBrk="0" hangingPunct="1">
        <a:lnSpc>
          <a:spcPts val="2400"/>
        </a:lnSpc>
        <a:spcBef>
          <a:spcPts val="0"/>
        </a:spcBef>
        <a:buClr>
          <a:schemeClr val="tx1"/>
        </a:buClr>
        <a:buFont typeface="Calibri" panose="020F0502020204030204" pitchFamily="34" charset="0"/>
        <a:buChar char="—"/>
        <a:defRPr sz="1400" kern="400" spc="-30" baseline="0">
          <a:solidFill>
            <a:schemeClr val="tx1"/>
          </a:solidFill>
          <a:latin typeface="+mn-lt"/>
          <a:ea typeface="+mn-ea"/>
          <a:cs typeface="+mn-cs"/>
        </a:defRPr>
      </a:lvl4pPr>
      <a:lvl5pPr marL="0" indent="0" algn="l" defTabSz="685800" rtl="0" eaLnBrk="1" latinLnBrk="0" hangingPunct="1">
        <a:lnSpc>
          <a:spcPts val="2400"/>
        </a:lnSpc>
        <a:spcBef>
          <a:spcPts val="0"/>
        </a:spcBef>
        <a:buFont typeface="Arial" panose="020B0604020202020204" pitchFamily="34" charset="0"/>
        <a:buNone/>
        <a:defRPr sz="1600" kern="400" spc="-30" baseline="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xmlns=""/>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xml"/><Relationship Id="rId3" Type="http://schemas.openxmlformats.org/officeDocument/2006/relationships/image" Target="../media/image2.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7.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png"/><Relationship Id="rId5" Type="http://schemas.openxmlformats.org/officeDocument/2006/relationships/image" Target="../media/image10.png"/><Relationship Id="rId6" Type="http://schemas.openxmlformats.org/officeDocument/2006/relationships/image" Target="../media/image11.pn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4.png"/></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1" Type="http://schemas.openxmlformats.org/officeDocument/2006/relationships/slideLayout" Target="../slideLayouts/slideLayout1.xml"/><Relationship Id="rId2" Type="http://schemas.openxmlformats.org/officeDocument/2006/relationships/diagramData" Target="../diagrams/data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em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tif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chart" Target="../charts/char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6.emf"/></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2005148"/>
            <a:ext cx="6858000" cy="2286000"/>
          </a:xfrm>
        </p:spPr>
        <p:txBody>
          <a:bodyPr/>
          <a:lstStyle/>
          <a:p>
            <a:r>
              <a:rPr lang="en-US" dirty="0"/>
              <a:t>PAN Foundation</a:t>
            </a:r>
          </a:p>
        </p:txBody>
      </p:sp>
      <p:sp>
        <p:nvSpPr>
          <p:cNvPr id="3" name="Subtitle 2"/>
          <p:cNvSpPr>
            <a:spLocks noGrp="1"/>
          </p:cNvSpPr>
          <p:nvPr>
            <p:ph type="subTitle" idx="1"/>
          </p:nvPr>
        </p:nvSpPr>
        <p:spPr>
          <a:xfrm>
            <a:off x="1201723" y="4466777"/>
            <a:ext cx="6858000" cy="1655762"/>
          </a:xfrm>
        </p:spPr>
        <p:txBody>
          <a:bodyPr/>
          <a:lstStyle/>
          <a:p>
            <a:r>
              <a:rPr lang="en-US" sz="2000" dirty="0"/>
              <a:t>Connecting Underinsured Patients with the Treatment They Need</a:t>
            </a:r>
          </a:p>
        </p:txBody>
      </p:sp>
    </p:spTree>
    <p:extLst>
      <p:ext uri="{BB962C8B-B14F-4D97-AF65-F5344CB8AC3E}">
        <p14:creationId xmlns:p14="http://schemas.microsoft.com/office/powerpoint/2010/main" val="41103457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38DBF2D-D2B5-46A5-998D-8FB2FCE112AD}"/>
              </a:ext>
            </a:extLst>
          </p:cNvPr>
          <p:cNvSpPr>
            <a:spLocks noGrp="1"/>
          </p:cNvSpPr>
          <p:nvPr>
            <p:ph type="title"/>
          </p:nvPr>
        </p:nvSpPr>
        <p:spPr/>
        <p:txBody>
          <a:bodyPr/>
          <a:lstStyle/>
          <a:p>
            <a:r>
              <a:rPr lang="en-US" dirty="0"/>
              <a:t>What Does the Future Hold?</a:t>
            </a:r>
          </a:p>
        </p:txBody>
      </p:sp>
      <p:sp>
        <p:nvSpPr>
          <p:cNvPr id="3" name="Content Placeholder 2">
            <a:extLst>
              <a:ext uri="{FF2B5EF4-FFF2-40B4-BE49-F238E27FC236}">
                <a16:creationId xmlns:a16="http://schemas.microsoft.com/office/drawing/2014/main" xmlns="" id="{A6E4F69E-A34C-47EE-A343-2B69A7132CF2}"/>
              </a:ext>
            </a:extLst>
          </p:cNvPr>
          <p:cNvSpPr>
            <a:spLocks noGrp="1"/>
          </p:cNvSpPr>
          <p:nvPr>
            <p:ph idx="1"/>
          </p:nvPr>
        </p:nvSpPr>
        <p:spPr/>
        <p:txBody>
          <a:bodyPr/>
          <a:lstStyle/>
          <a:p>
            <a:pPr marL="342900" indent="-342900">
              <a:lnSpc>
                <a:spcPct val="110000"/>
              </a:lnSpc>
              <a:spcBef>
                <a:spcPts val="600"/>
              </a:spcBef>
              <a:spcAft>
                <a:spcPts val="600"/>
              </a:spcAft>
              <a:buSzPct val="125000"/>
              <a:buFont typeface="Arial" panose="020B0604020202020204" pitchFamily="34" charset="0"/>
              <a:buChar char="•"/>
            </a:pPr>
            <a:r>
              <a:rPr lang="en-US" dirty="0"/>
              <a:t>Cost-sharing is increasing, especially for the sickest patients</a:t>
            </a:r>
          </a:p>
          <a:p>
            <a:pPr marL="342900" indent="-342900">
              <a:lnSpc>
                <a:spcPct val="110000"/>
              </a:lnSpc>
              <a:spcBef>
                <a:spcPts val="600"/>
              </a:spcBef>
              <a:spcAft>
                <a:spcPts val="600"/>
              </a:spcAft>
              <a:buSzPct val="125000"/>
              <a:buFont typeface="Arial" panose="020B0604020202020204" pitchFamily="34" charset="0"/>
              <a:buChar char="•"/>
            </a:pPr>
            <a:r>
              <a:rPr lang="en-US" dirty="0"/>
              <a:t>The need for patient assistance—particularly for Medicare beneficiaries— exceeds the available charitable assistance</a:t>
            </a:r>
          </a:p>
          <a:p>
            <a:pPr marL="342900" indent="-342900">
              <a:lnSpc>
                <a:spcPct val="110000"/>
              </a:lnSpc>
              <a:spcBef>
                <a:spcPts val="600"/>
              </a:spcBef>
              <a:spcAft>
                <a:spcPts val="600"/>
              </a:spcAft>
              <a:buSzPct val="125000"/>
              <a:buFont typeface="Arial" panose="020B0604020202020204" pitchFamily="34" charset="0"/>
              <a:buChar char="•"/>
            </a:pPr>
            <a:r>
              <a:rPr lang="en-US" dirty="0"/>
              <a:t>For commercially insured patients, there is growing pressure on drug coupon and copay card programs</a:t>
            </a:r>
          </a:p>
          <a:p>
            <a:pPr marL="548640" lvl="2" indent="-274320">
              <a:lnSpc>
                <a:spcPct val="110000"/>
              </a:lnSpc>
              <a:spcBef>
                <a:spcPts val="600"/>
              </a:spcBef>
              <a:spcAft>
                <a:spcPts val="600"/>
              </a:spcAft>
              <a:buSzPct val="75000"/>
              <a:buFont typeface="Courier New" panose="02070309020205020404" pitchFamily="49" charset="0"/>
              <a:buChar char="o"/>
            </a:pPr>
            <a:r>
              <a:rPr lang="en-US" sz="2000" dirty="0"/>
              <a:t>Regulatory and payer restrictions on the use of coupons</a:t>
            </a:r>
          </a:p>
          <a:p>
            <a:pPr marL="548640" lvl="2" indent="-274320">
              <a:lnSpc>
                <a:spcPct val="110000"/>
              </a:lnSpc>
              <a:spcBef>
                <a:spcPts val="600"/>
              </a:spcBef>
              <a:spcAft>
                <a:spcPts val="600"/>
              </a:spcAft>
              <a:buSzPct val="75000"/>
              <a:buFont typeface="Courier New" panose="02070309020205020404" pitchFamily="49" charset="0"/>
              <a:buChar char="o"/>
            </a:pPr>
            <a:r>
              <a:rPr lang="en-US" sz="2000" dirty="0"/>
              <a:t>Co-pay accumulator programs shift costs to patients</a:t>
            </a:r>
          </a:p>
          <a:p>
            <a:pPr marL="342900" indent="-342900">
              <a:lnSpc>
                <a:spcPct val="110000"/>
              </a:lnSpc>
              <a:spcBef>
                <a:spcPts val="600"/>
              </a:spcBef>
              <a:spcAft>
                <a:spcPts val="600"/>
              </a:spcAft>
              <a:buSzPct val="125000"/>
              <a:buFont typeface="Arial" panose="020B0604020202020204" pitchFamily="34" charset="0"/>
              <a:buChar char="•"/>
            </a:pPr>
            <a:r>
              <a:rPr lang="en-US" dirty="0"/>
              <a:t>Patient assistance programs are under increased scrutiny</a:t>
            </a:r>
          </a:p>
          <a:p>
            <a:endParaRPr lang="en-US" dirty="0"/>
          </a:p>
        </p:txBody>
      </p:sp>
      <p:sp>
        <p:nvSpPr>
          <p:cNvPr id="4" name="Footer Placeholder 3">
            <a:extLst>
              <a:ext uri="{FF2B5EF4-FFF2-40B4-BE49-F238E27FC236}">
                <a16:creationId xmlns:a16="http://schemas.microsoft.com/office/drawing/2014/main" xmlns="" id="{9A083213-0D8C-4B66-9179-1BF22A7EB0D6}"/>
              </a:ext>
            </a:extLst>
          </p:cNvPr>
          <p:cNvSpPr>
            <a:spLocks noGrp="1"/>
          </p:cNvSpPr>
          <p:nvPr>
            <p:ph type="ftr" sz="quarter" idx="11"/>
          </p:nvPr>
        </p:nvSpPr>
        <p:spPr/>
        <p:txBody>
          <a:bodyPr/>
          <a:lstStyle/>
          <a:p>
            <a:r>
              <a:rPr lang="en-US"/>
              <a:t>PAN Foundation</a:t>
            </a:r>
            <a:endParaRPr lang="en-US" dirty="0"/>
          </a:p>
        </p:txBody>
      </p:sp>
      <p:sp>
        <p:nvSpPr>
          <p:cNvPr id="5" name="Slide Number Placeholder 4">
            <a:extLst>
              <a:ext uri="{FF2B5EF4-FFF2-40B4-BE49-F238E27FC236}">
                <a16:creationId xmlns:a16="http://schemas.microsoft.com/office/drawing/2014/main" xmlns="" id="{5315DD86-72F6-480C-8299-131DFB4F1CC4}"/>
              </a:ext>
            </a:extLst>
          </p:cNvPr>
          <p:cNvSpPr>
            <a:spLocks noGrp="1"/>
          </p:cNvSpPr>
          <p:nvPr>
            <p:ph type="sldNum" sz="quarter" idx="12"/>
          </p:nvPr>
        </p:nvSpPr>
        <p:spPr/>
        <p:txBody>
          <a:bodyPr/>
          <a:lstStyle/>
          <a:p>
            <a:fld id="{845C981C-96CA-4D81-96B2-DCB7C5D6672F}" type="slidenum">
              <a:rPr lang="en-US" smtClean="0"/>
              <a:t>10</a:t>
            </a:fld>
            <a:endParaRPr lang="en-US" dirty="0"/>
          </a:p>
        </p:txBody>
      </p:sp>
    </p:spTree>
    <p:extLst>
      <p:ext uri="{BB962C8B-B14F-4D97-AF65-F5344CB8AC3E}">
        <p14:creationId xmlns:p14="http://schemas.microsoft.com/office/powerpoint/2010/main" val="10650130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8EAB5EF-EF98-4D74-9D84-023DDECAE01E}"/>
              </a:ext>
            </a:extLst>
          </p:cNvPr>
          <p:cNvSpPr>
            <a:spLocks noGrp="1"/>
          </p:cNvSpPr>
          <p:nvPr>
            <p:ph type="ctrTitle"/>
          </p:nvPr>
        </p:nvSpPr>
        <p:spPr/>
        <p:txBody>
          <a:bodyPr/>
          <a:lstStyle/>
          <a:p>
            <a:r>
              <a:rPr lang="en-US" dirty="0"/>
              <a:t>What is the PAN Foundation?</a:t>
            </a:r>
          </a:p>
        </p:txBody>
      </p:sp>
      <p:sp>
        <p:nvSpPr>
          <p:cNvPr id="3" name="Subtitle 2">
            <a:extLst>
              <a:ext uri="{FF2B5EF4-FFF2-40B4-BE49-F238E27FC236}">
                <a16:creationId xmlns:a16="http://schemas.microsoft.com/office/drawing/2014/main" xmlns="" id="{3DA027A5-F3D7-4AB2-9E34-4570EDFF8F4F}"/>
              </a:ext>
            </a:extLst>
          </p:cNvPr>
          <p:cNvSpPr>
            <a:spLocks noGrp="1"/>
          </p:cNvSpPr>
          <p:nvPr>
            <p:ph type="subTitle" idx="1"/>
          </p:nvPr>
        </p:nvSpPr>
        <p:spPr/>
        <p:txBody>
          <a:bodyPr/>
          <a:lstStyle/>
          <a:p>
            <a:endParaRPr lang="en-US" dirty="0"/>
          </a:p>
        </p:txBody>
      </p:sp>
      <p:sp>
        <p:nvSpPr>
          <p:cNvPr id="4" name="Footer Placeholder 3">
            <a:extLst>
              <a:ext uri="{FF2B5EF4-FFF2-40B4-BE49-F238E27FC236}">
                <a16:creationId xmlns:a16="http://schemas.microsoft.com/office/drawing/2014/main" xmlns="" id="{8F4AA260-47C1-4A5E-91A0-1364864E93B6}"/>
              </a:ext>
            </a:extLst>
          </p:cNvPr>
          <p:cNvSpPr>
            <a:spLocks noGrp="1"/>
          </p:cNvSpPr>
          <p:nvPr>
            <p:ph type="ftr" sz="quarter" idx="11"/>
          </p:nvPr>
        </p:nvSpPr>
        <p:spPr/>
        <p:txBody>
          <a:bodyPr/>
          <a:lstStyle/>
          <a:p>
            <a:r>
              <a:rPr lang="en-US" dirty="0"/>
              <a:t>PAN Foundation</a:t>
            </a:r>
          </a:p>
        </p:txBody>
      </p:sp>
      <p:sp>
        <p:nvSpPr>
          <p:cNvPr id="5" name="Slide Number Placeholder 4">
            <a:extLst>
              <a:ext uri="{FF2B5EF4-FFF2-40B4-BE49-F238E27FC236}">
                <a16:creationId xmlns:a16="http://schemas.microsoft.com/office/drawing/2014/main" xmlns="" id="{2A9E6FC4-53C2-4033-82ED-46A90E0341CA}"/>
              </a:ext>
            </a:extLst>
          </p:cNvPr>
          <p:cNvSpPr>
            <a:spLocks noGrp="1"/>
          </p:cNvSpPr>
          <p:nvPr>
            <p:ph type="sldNum" sz="quarter" idx="12"/>
          </p:nvPr>
        </p:nvSpPr>
        <p:spPr/>
        <p:txBody>
          <a:bodyPr/>
          <a:lstStyle/>
          <a:p>
            <a:fld id="{845C981C-96CA-4D81-96B2-DCB7C5D6672F}" type="slidenum">
              <a:rPr lang="en-US" smtClean="0"/>
              <a:t>11</a:t>
            </a:fld>
            <a:endParaRPr lang="en-US" dirty="0"/>
          </a:p>
        </p:txBody>
      </p:sp>
    </p:spTree>
    <p:extLst>
      <p:ext uri="{BB962C8B-B14F-4D97-AF65-F5344CB8AC3E}">
        <p14:creationId xmlns:p14="http://schemas.microsoft.com/office/powerpoint/2010/main" val="20189321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36604" y="1754658"/>
            <a:ext cx="4352115" cy="4044780"/>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en-US" sz="2000" b="1" dirty="0">
              <a:solidFill>
                <a:srgbClr val="174A5B"/>
              </a:solidFill>
            </a:endParaRPr>
          </a:p>
        </p:txBody>
      </p:sp>
      <p:sp>
        <p:nvSpPr>
          <p:cNvPr id="7" name="Title 6"/>
          <p:cNvSpPr>
            <a:spLocks noGrp="1"/>
          </p:cNvSpPr>
          <p:nvPr>
            <p:ph type="title"/>
          </p:nvPr>
        </p:nvSpPr>
        <p:spPr/>
        <p:txBody>
          <a:bodyPr/>
          <a:lstStyle/>
          <a:p>
            <a:r>
              <a:rPr lang="en-US" dirty="0"/>
              <a:t>What is the PAN Foundation?</a:t>
            </a:r>
          </a:p>
        </p:txBody>
      </p:sp>
      <p:sp>
        <p:nvSpPr>
          <p:cNvPr id="3" name="Footer Placeholder 2"/>
          <p:cNvSpPr>
            <a:spLocks noGrp="1"/>
          </p:cNvSpPr>
          <p:nvPr>
            <p:ph type="ftr" sz="quarter" idx="11"/>
          </p:nvPr>
        </p:nvSpPr>
        <p:spPr/>
        <p:txBody>
          <a:bodyPr/>
          <a:lstStyle/>
          <a:p>
            <a:r>
              <a:rPr lang="en-US" dirty="0"/>
              <a:t>PAN Foundation</a:t>
            </a:r>
          </a:p>
        </p:txBody>
      </p:sp>
      <p:sp>
        <p:nvSpPr>
          <p:cNvPr id="4" name="Slide Number Placeholder 3"/>
          <p:cNvSpPr>
            <a:spLocks noGrp="1"/>
          </p:cNvSpPr>
          <p:nvPr>
            <p:ph type="sldNum" sz="quarter" idx="12"/>
          </p:nvPr>
        </p:nvSpPr>
        <p:spPr/>
        <p:txBody>
          <a:bodyPr/>
          <a:lstStyle/>
          <a:p>
            <a:fld id="{845C981C-96CA-4D81-96B2-DCB7C5D6672F}" type="slidenum">
              <a:rPr lang="en-US" smtClean="0"/>
              <a:t>12</a:t>
            </a:fld>
            <a:endParaRPr lang="en-US" dirty="0"/>
          </a:p>
        </p:txBody>
      </p:sp>
      <p:sp>
        <p:nvSpPr>
          <p:cNvPr id="5" name="TextBox 4"/>
          <p:cNvSpPr txBox="1"/>
          <p:nvPr/>
        </p:nvSpPr>
        <p:spPr>
          <a:xfrm>
            <a:off x="436604" y="1721034"/>
            <a:ext cx="4448117" cy="4801314"/>
          </a:xfrm>
          <a:prstGeom prst="rect">
            <a:avLst/>
          </a:prstGeom>
          <a:noFill/>
        </p:spPr>
        <p:txBody>
          <a:bodyPr wrap="square" rtlCol="0">
            <a:spAutoFit/>
          </a:bodyPr>
          <a:lstStyle/>
          <a:p>
            <a:r>
              <a:rPr lang="en-US" b="1" dirty="0"/>
              <a:t>We are a </a:t>
            </a:r>
            <a:r>
              <a:rPr lang="en-US" b="1" dirty="0">
                <a:solidFill>
                  <a:schemeClr val="tx2"/>
                </a:solidFill>
              </a:rPr>
              <a:t>nonprofit</a:t>
            </a:r>
            <a:r>
              <a:rPr lang="en-US" b="1" dirty="0"/>
              <a:t> dedicated to helping </a:t>
            </a:r>
            <a:r>
              <a:rPr lang="en-US" b="1" dirty="0">
                <a:solidFill>
                  <a:schemeClr val="tx2"/>
                </a:solidFill>
              </a:rPr>
              <a:t>underinsured</a:t>
            </a:r>
            <a:r>
              <a:rPr lang="en-US" b="1" dirty="0"/>
              <a:t> people with </a:t>
            </a:r>
            <a:r>
              <a:rPr lang="en-US" altLang="en-US" b="1" dirty="0">
                <a:solidFill>
                  <a:schemeClr val="tx2"/>
                </a:solidFill>
              </a:rPr>
              <a:t>life-threatening</a:t>
            </a:r>
            <a:r>
              <a:rPr lang="en-US" altLang="en-US" b="1" dirty="0"/>
              <a:t>, </a:t>
            </a:r>
            <a:r>
              <a:rPr lang="en-US" altLang="en-US" b="1" dirty="0">
                <a:solidFill>
                  <a:schemeClr val="tx2"/>
                </a:solidFill>
              </a:rPr>
              <a:t>chronic</a:t>
            </a:r>
            <a:r>
              <a:rPr lang="en-US" altLang="en-US" b="1" dirty="0"/>
              <a:t> and </a:t>
            </a:r>
            <a:r>
              <a:rPr lang="en-US" altLang="en-US" b="1" dirty="0">
                <a:solidFill>
                  <a:schemeClr val="tx2"/>
                </a:solidFill>
              </a:rPr>
              <a:t>rare diseases </a:t>
            </a:r>
            <a:r>
              <a:rPr lang="en-US" altLang="en-US" b="1" dirty="0"/>
              <a:t>get the medications and </a:t>
            </a:r>
            <a:r>
              <a:rPr lang="en-US" altLang="en-US" b="1" dirty="0">
                <a:solidFill>
                  <a:schemeClr val="tx2"/>
                </a:solidFill>
              </a:rPr>
              <a:t>treatment they need </a:t>
            </a:r>
            <a:r>
              <a:rPr lang="en-US" altLang="en-US" b="1" dirty="0"/>
              <a:t>by </a:t>
            </a:r>
            <a:r>
              <a:rPr lang="en-US" altLang="en-US" b="1" dirty="0">
                <a:solidFill>
                  <a:schemeClr val="tx2"/>
                </a:solidFill>
              </a:rPr>
              <a:t>paying</a:t>
            </a:r>
            <a:r>
              <a:rPr lang="en-US" altLang="en-US" b="1" dirty="0"/>
              <a:t> for their </a:t>
            </a:r>
            <a:r>
              <a:rPr lang="en-US" altLang="en-US" b="1" dirty="0">
                <a:solidFill>
                  <a:schemeClr val="tx2"/>
                </a:solidFill>
              </a:rPr>
              <a:t>out-of-pocket costs </a:t>
            </a:r>
            <a:r>
              <a:rPr lang="en-US" altLang="en-US" b="1" dirty="0"/>
              <a:t>and </a:t>
            </a:r>
            <a:r>
              <a:rPr lang="en-US" altLang="en-US" b="1" dirty="0">
                <a:solidFill>
                  <a:schemeClr val="tx2"/>
                </a:solidFill>
              </a:rPr>
              <a:t>advocating</a:t>
            </a:r>
            <a:r>
              <a:rPr lang="en-US" altLang="en-US" b="1" dirty="0"/>
              <a:t> for improved access and affordability</a:t>
            </a:r>
            <a:r>
              <a:rPr lang="en-US" dirty="0"/>
              <a:t>.</a:t>
            </a:r>
          </a:p>
          <a:p>
            <a:endParaRPr lang="en-US" altLang="en-US" b="1" dirty="0"/>
          </a:p>
          <a:p>
            <a:r>
              <a:rPr lang="en-US" altLang="en-US" b="1" dirty="0"/>
              <a:t>Types of Assistance Available:</a:t>
            </a:r>
          </a:p>
          <a:p>
            <a:pPr marL="342900" indent="-342900">
              <a:buFont typeface="Arial" panose="020B0604020202020204" pitchFamily="34" charset="0"/>
              <a:buChar char="•"/>
            </a:pPr>
            <a:r>
              <a:rPr lang="en-US" b="1" dirty="0"/>
              <a:t>Co-pay Assistance (includes deductible and coinsurance assistance)</a:t>
            </a:r>
          </a:p>
          <a:p>
            <a:pPr marL="342900" indent="-342900">
              <a:buFont typeface="Arial" panose="020B0604020202020204" pitchFamily="34" charset="0"/>
              <a:buChar char="•"/>
            </a:pPr>
            <a:r>
              <a:rPr lang="en-US" b="1" dirty="0"/>
              <a:t>Premium</a:t>
            </a:r>
          </a:p>
          <a:p>
            <a:pPr marL="342900" indent="-342900">
              <a:buFont typeface="Arial" panose="020B0604020202020204" pitchFamily="34" charset="0"/>
              <a:buChar char="•"/>
            </a:pPr>
            <a:r>
              <a:rPr lang="en-US" b="1" dirty="0"/>
              <a:t>Travel</a:t>
            </a:r>
          </a:p>
          <a:p>
            <a:endParaRPr lang="en-US" altLang="en-US" b="1" dirty="0"/>
          </a:p>
          <a:p>
            <a:endParaRPr lang="en-US" altLang="en-US" b="1" dirty="0"/>
          </a:p>
          <a:p>
            <a:endParaRPr lang="en-US" altLang="en-US" b="1" dirty="0">
              <a:solidFill>
                <a:schemeClr val="tx2"/>
              </a:solidFill>
            </a:endParaRPr>
          </a:p>
          <a:p>
            <a:endParaRPr lang="en-US"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07460" y="2273641"/>
            <a:ext cx="3667321" cy="2834640"/>
          </a:xfrm>
          <a:prstGeom prst="rect">
            <a:avLst/>
          </a:prstGeom>
        </p:spPr>
      </p:pic>
    </p:spTree>
    <p:extLst>
      <p:ext uri="{BB962C8B-B14F-4D97-AF65-F5344CB8AC3E}">
        <p14:creationId xmlns:p14="http://schemas.microsoft.com/office/powerpoint/2010/main" val="8085438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Who Qualifies for Assistance?</a:t>
            </a:r>
          </a:p>
        </p:txBody>
      </p:sp>
      <p:sp>
        <p:nvSpPr>
          <p:cNvPr id="3" name="Footer Placeholder 2"/>
          <p:cNvSpPr>
            <a:spLocks noGrp="1"/>
          </p:cNvSpPr>
          <p:nvPr>
            <p:ph type="ftr" sz="quarter" idx="11"/>
          </p:nvPr>
        </p:nvSpPr>
        <p:spPr/>
        <p:txBody>
          <a:bodyPr/>
          <a:lstStyle/>
          <a:p>
            <a:r>
              <a:rPr lang="en-US" dirty="0"/>
              <a:t>PAN Foundation</a:t>
            </a:r>
          </a:p>
        </p:txBody>
      </p:sp>
      <p:sp>
        <p:nvSpPr>
          <p:cNvPr id="4" name="Slide Number Placeholder 3"/>
          <p:cNvSpPr>
            <a:spLocks noGrp="1"/>
          </p:cNvSpPr>
          <p:nvPr>
            <p:ph type="sldNum" sz="quarter" idx="12"/>
          </p:nvPr>
        </p:nvSpPr>
        <p:spPr/>
        <p:txBody>
          <a:bodyPr/>
          <a:lstStyle/>
          <a:p>
            <a:fld id="{845C981C-96CA-4D81-96B2-DCB7C5D6672F}" type="slidenum">
              <a:rPr lang="en-US" smtClean="0"/>
              <a:t>13</a:t>
            </a:fld>
            <a:endParaRPr lang="en-US" dirty="0"/>
          </a:p>
        </p:txBody>
      </p:sp>
      <p:sp>
        <p:nvSpPr>
          <p:cNvPr id="9" name="Content Placeholder 2"/>
          <p:cNvSpPr txBox="1">
            <a:spLocks/>
          </p:cNvSpPr>
          <p:nvPr/>
        </p:nvSpPr>
        <p:spPr>
          <a:xfrm>
            <a:off x="-98313" y="1456872"/>
            <a:ext cx="8509953" cy="800219"/>
          </a:xfrm>
          <a:prstGeom prst="rect">
            <a:avLst/>
          </a:prstGeom>
          <a:gradFill flip="none" rotWithShape="1">
            <a:gsLst>
              <a:gs pos="100000">
                <a:schemeClr val="accent1">
                  <a:lumMod val="20000"/>
                  <a:lumOff val="80000"/>
                </a:schemeClr>
              </a:gs>
              <a:gs pos="0">
                <a:prstClr val="white">
                  <a:alpha val="0"/>
                </a:prstClr>
              </a:gs>
            </a:gsLst>
            <a:lin ang="0" scaled="1"/>
            <a:tileRect/>
          </a:gradFill>
        </p:spPr>
        <p:txBody>
          <a:bodyPr wrap="square" lIns="1188720" tIns="91440" bIns="91440" anchor="t" anchorCtr="0">
            <a:spAutoFit/>
          </a:bodyPr>
          <a:lstStyle>
            <a:lvl1pPr marL="228600" indent="-228600" algn="l" defTabSz="914400" rtl="0" eaLnBrk="1" latinLnBrk="0" hangingPunct="1">
              <a:spcBef>
                <a:spcPts val="1800"/>
              </a:spcBef>
              <a:buClr>
                <a:schemeClr val="accent1"/>
              </a:buClr>
              <a:buSzPct val="100000"/>
              <a:buFont typeface="Wingdings 2" pitchFamily="18" charset="2"/>
              <a:buChar char="¡"/>
              <a:defRPr sz="2000" kern="1200">
                <a:solidFill>
                  <a:schemeClr val="tx1">
                    <a:lumMod val="65000"/>
                    <a:lumOff val="35000"/>
                  </a:schemeClr>
                </a:solidFill>
                <a:latin typeface="Century Gothic" pitchFamily="34" charset="0"/>
                <a:ea typeface="+mn-ea"/>
                <a:cs typeface="+mn-cs"/>
              </a:defRPr>
            </a:lvl1pPr>
            <a:lvl2pPr marL="576263" indent="-228600" algn="l" defTabSz="914400" rtl="0" eaLnBrk="1" latinLnBrk="0" hangingPunct="1">
              <a:spcBef>
                <a:spcPts val="600"/>
              </a:spcBef>
              <a:buClr>
                <a:schemeClr val="accent1"/>
              </a:buClr>
              <a:buSzPct val="100000"/>
              <a:buFont typeface="Arial"/>
              <a:buChar char="•"/>
              <a:defRPr sz="1800" kern="1200">
                <a:solidFill>
                  <a:schemeClr val="tx1">
                    <a:lumMod val="65000"/>
                    <a:lumOff val="35000"/>
                  </a:schemeClr>
                </a:solidFill>
                <a:latin typeface="Century Gothic" pitchFamily="34" charset="0"/>
                <a:ea typeface="+mn-ea"/>
                <a:cs typeface="+mn-cs"/>
              </a:defRPr>
            </a:lvl2pPr>
            <a:lvl3pPr marL="855663" indent="-228600" algn="l" defTabSz="914400" rtl="0" eaLnBrk="1" latinLnBrk="0" hangingPunct="1">
              <a:spcBef>
                <a:spcPts val="600"/>
              </a:spcBef>
              <a:buClr>
                <a:schemeClr val="accent1"/>
              </a:buClr>
              <a:buSzPct val="100000"/>
              <a:buFont typeface="Wingdings 2" pitchFamily="18" charset="2"/>
              <a:buChar char="¡"/>
              <a:defRPr sz="1800" kern="1200">
                <a:solidFill>
                  <a:schemeClr val="tx1">
                    <a:lumMod val="65000"/>
                    <a:lumOff val="35000"/>
                  </a:schemeClr>
                </a:solidFill>
                <a:latin typeface="Century Gothic" pitchFamily="34" charset="0"/>
                <a:ea typeface="+mn-ea"/>
                <a:cs typeface="+mn-cs"/>
              </a:defRPr>
            </a:lvl3pPr>
            <a:lvl4pPr marL="1033463" indent="-228600" algn="l" defTabSz="914400" rtl="0" eaLnBrk="1" latinLnBrk="0" hangingPunct="1">
              <a:spcBef>
                <a:spcPts val="600"/>
              </a:spcBef>
              <a:buClr>
                <a:schemeClr val="accent1"/>
              </a:buClr>
              <a:buSzPct val="100000"/>
              <a:buFont typeface="Wingdings 2" pitchFamily="18" charset="2"/>
              <a:buChar char="¡"/>
              <a:tabLst>
                <a:tab pos="1143000" algn="l"/>
              </a:tabLst>
              <a:defRPr sz="1800" kern="1200">
                <a:solidFill>
                  <a:schemeClr val="tx1">
                    <a:lumMod val="65000"/>
                    <a:lumOff val="35000"/>
                  </a:schemeClr>
                </a:solidFill>
                <a:latin typeface="Century Gothic" pitchFamily="34" charset="0"/>
                <a:ea typeface="+mn-ea"/>
                <a:cs typeface="+mn-cs"/>
              </a:defRPr>
            </a:lvl4pPr>
            <a:lvl5pPr marL="1312863" indent="-228600" algn="l" defTabSz="914400" rtl="0" eaLnBrk="1" latinLnBrk="0" hangingPunct="1">
              <a:spcBef>
                <a:spcPts val="600"/>
              </a:spcBef>
              <a:buClr>
                <a:schemeClr val="accent1"/>
              </a:buClr>
              <a:buSzPct val="100000"/>
              <a:buFont typeface="Wingdings 2" pitchFamily="18" charset="2"/>
              <a:buChar char="¡"/>
              <a:defRPr sz="1800" kern="1200">
                <a:solidFill>
                  <a:schemeClr val="tx1">
                    <a:lumMod val="65000"/>
                    <a:lumOff val="35000"/>
                  </a:schemeClr>
                </a:solidFill>
                <a:latin typeface="Century Gothic" pitchFamily="34" charset="0"/>
                <a:ea typeface="+mn-ea"/>
                <a:cs typeface="+mn-cs"/>
              </a:defRPr>
            </a:lvl5pPr>
            <a:lvl6pPr marL="1377950" indent="-228600"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2"/>
                </a:solidFill>
                <a:latin typeface="+mn-lt"/>
                <a:ea typeface="+mn-ea"/>
                <a:cs typeface="+mn-cs"/>
              </a:defRPr>
            </a:lvl6pPr>
            <a:lvl7pPr marL="1603375" indent="-228600" algn="l" defTabSz="914400" rtl="0" eaLnBrk="1" latinLnBrk="0" hangingPunct="1">
              <a:spcBef>
                <a:spcPct val="20000"/>
              </a:spcBef>
              <a:buClr>
                <a:schemeClr val="accent1"/>
              </a:buClr>
              <a:buFont typeface="Wingdings 2" pitchFamily="18" charset="2"/>
              <a:buChar char=""/>
              <a:defRPr lang="en-US" sz="1800" kern="1200" dirty="0" smtClean="0">
                <a:solidFill>
                  <a:schemeClr val="tx2"/>
                </a:solidFill>
                <a:latin typeface="+mn-lt"/>
                <a:ea typeface="+mn-ea"/>
                <a:cs typeface="+mn-cs"/>
              </a:defRPr>
            </a:lvl7pPr>
            <a:lvl8pPr marL="1830388" indent="-228600"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2"/>
                </a:solidFill>
                <a:latin typeface="+mn-lt"/>
                <a:ea typeface="+mn-ea"/>
                <a:cs typeface="+mn-cs"/>
              </a:defRPr>
            </a:lvl8pPr>
            <a:lvl9pPr marL="2057400" indent="-228600" algn="l" defTabSz="914400" rtl="0" eaLnBrk="1" latinLnBrk="0" hangingPunct="1">
              <a:spcBef>
                <a:spcPct val="20000"/>
              </a:spcBef>
              <a:buClr>
                <a:schemeClr val="accent1"/>
              </a:buClr>
              <a:buFont typeface="Wingdings 2" pitchFamily="18" charset="2"/>
              <a:buChar char=""/>
              <a:defRPr lang="en-US" sz="1800" kern="1200" dirty="0">
                <a:solidFill>
                  <a:schemeClr val="tx2"/>
                </a:solidFill>
                <a:latin typeface="+mn-lt"/>
                <a:ea typeface="+mn-ea"/>
                <a:cs typeface="+mn-cs"/>
              </a:defRPr>
            </a:lvl9pPr>
          </a:lstStyle>
          <a:p>
            <a:pPr marL="233363" lvl="1" indent="0" defTabSz="685800">
              <a:spcBef>
                <a:spcPts val="0"/>
              </a:spcBef>
              <a:buClrTx/>
              <a:buSzTx/>
              <a:buNone/>
            </a:pPr>
            <a:r>
              <a:rPr lang="en-US" sz="2000" kern="400" spc="-30" dirty="0">
                <a:solidFill>
                  <a:srgbClr val="174A5B"/>
                </a:solidFill>
                <a:latin typeface="Calibri"/>
              </a:rPr>
              <a:t>Patient must be getting treatment for the disease named in the program to which he or she is applying.</a:t>
            </a:r>
          </a:p>
        </p:txBody>
      </p:sp>
      <p:sp>
        <p:nvSpPr>
          <p:cNvPr id="10" name="Content Placeholder 2"/>
          <p:cNvSpPr txBox="1">
            <a:spLocks/>
          </p:cNvSpPr>
          <p:nvPr/>
        </p:nvSpPr>
        <p:spPr bwMode="auto">
          <a:xfrm>
            <a:off x="173513" y="3170416"/>
            <a:ext cx="8238126" cy="492443"/>
          </a:xfrm>
          <a:prstGeom prst="rect">
            <a:avLst/>
          </a:prstGeom>
          <a:gradFill flip="none" rotWithShape="1">
            <a:gsLst>
              <a:gs pos="100000">
                <a:schemeClr val="accent1">
                  <a:lumMod val="20000"/>
                  <a:lumOff val="80000"/>
                </a:schemeClr>
              </a:gs>
              <a:gs pos="0">
                <a:prstClr val="white">
                  <a:alpha val="0"/>
                </a:prstClr>
              </a:gs>
            </a:gsLst>
            <a:lin ang="0" scaled="1"/>
            <a:tileRect/>
          </a:gradFill>
          <a:ln>
            <a:noFill/>
          </a:ln>
          <a:extLst>
            <a:ext uri="{FAA26D3D-D897-4be2-8F04-BA451C77F1D7}">
              <ma14:placeholderFlag xmlns:ma14="http://schemas.microsoft.com/office/mac/drawingml/2011/main" val="1"/>
            </a:ext>
          </a:extLst>
        </p:spPr>
        <p:txBody>
          <a:bodyPr vert="horz" wrap="square" lIns="1188720" tIns="91440" rIns="91440" bIns="91440" numCol="1" anchor="t" anchorCtr="0" compatLnSpc="1">
            <a:prstTxWarp prst="textNoShape">
              <a:avLst/>
            </a:prstTxWarp>
            <a:spAutoFit/>
          </a:bodyPr>
          <a:lstStyle>
            <a:lvl1pPr marL="225425" indent="-225425" algn="l" rtl="0" eaLnBrk="0" fontAlgn="base" hangingPunct="0">
              <a:spcBef>
                <a:spcPct val="25000"/>
              </a:spcBef>
              <a:spcAft>
                <a:spcPct val="10000"/>
              </a:spcAft>
              <a:buClr>
                <a:srgbClr val="1679C2"/>
              </a:buClr>
              <a:buSzPct val="85000"/>
              <a:buFont typeface="Arial" charset="0"/>
              <a:buChar char="•"/>
              <a:defRPr sz="2000">
                <a:solidFill>
                  <a:schemeClr val="tx1"/>
                </a:solidFill>
                <a:latin typeface="Arial"/>
                <a:ea typeface="ＭＳ Ｐゴシック"/>
                <a:cs typeface="Arial"/>
              </a:defRPr>
            </a:lvl1pPr>
            <a:lvl2pPr marL="457200" indent="-230188" algn="l" rtl="0" eaLnBrk="0" fontAlgn="base" hangingPunct="0">
              <a:spcBef>
                <a:spcPct val="15000"/>
              </a:spcBef>
              <a:spcAft>
                <a:spcPct val="0"/>
              </a:spcAft>
              <a:buClr>
                <a:srgbClr val="1679C2"/>
              </a:buClr>
              <a:buFont typeface="Calibri" charset="0"/>
              <a:buChar char="›"/>
              <a:defRPr>
                <a:solidFill>
                  <a:srgbClr val="1679C2"/>
                </a:solidFill>
                <a:latin typeface="Arial"/>
                <a:ea typeface="ＭＳ Ｐゴシック"/>
                <a:cs typeface="Arial"/>
              </a:defRPr>
            </a:lvl2pPr>
            <a:lvl3pPr marL="741363" indent="-282575" algn="l" rtl="0" eaLnBrk="0" fontAlgn="base" hangingPunct="0">
              <a:spcBef>
                <a:spcPct val="15000"/>
              </a:spcBef>
              <a:spcAft>
                <a:spcPct val="0"/>
              </a:spcAft>
              <a:buClr>
                <a:srgbClr val="1679C2"/>
              </a:buClr>
              <a:buFont typeface="Calibri" charset="0"/>
              <a:buChar char="»"/>
              <a:defRPr sz="1600">
                <a:solidFill>
                  <a:srgbClr val="000000"/>
                </a:solidFill>
                <a:latin typeface="Arial"/>
                <a:ea typeface="ＭＳ Ｐゴシック"/>
                <a:cs typeface="Arial"/>
              </a:defRPr>
            </a:lvl3pPr>
            <a:lvl4pPr marL="1027113" indent="-284163" algn="l" rtl="0" eaLnBrk="0" fontAlgn="base" hangingPunct="0">
              <a:spcBef>
                <a:spcPct val="15000"/>
              </a:spcBef>
              <a:spcAft>
                <a:spcPct val="0"/>
              </a:spcAft>
              <a:buClr>
                <a:srgbClr val="1679C2"/>
              </a:buClr>
              <a:buSzPct val="80000"/>
              <a:buFont typeface="Calibri" charset="0"/>
              <a:buChar char="−"/>
              <a:defRPr sz="1600">
                <a:solidFill>
                  <a:srgbClr val="000000"/>
                </a:solidFill>
                <a:latin typeface="Arial"/>
                <a:ea typeface="ＭＳ Ｐゴシック"/>
                <a:cs typeface="Arial"/>
              </a:defRPr>
            </a:lvl4pPr>
            <a:lvl5pPr marL="1312863" indent="-284163" algn="l" rtl="0" eaLnBrk="0" fontAlgn="base" hangingPunct="0">
              <a:spcBef>
                <a:spcPct val="15000"/>
              </a:spcBef>
              <a:spcAft>
                <a:spcPct val="0"/>
              </a:spcAft>
              <a:buClr>
                <a:srgbClr val="1679C2"/>
              </a:buClr>
              <a:buSzPct val="80000"/>
              <a:buFont typeface="Calibri" charset="0"/>
              <a:buChar char="−"/>
              <a:defRPr sz="1600">
                <a:solidFill>
                  <a:srgbClr val="000000"/>
                </a:solidFill>
                <a:latin typeface="Arial"/>
                <a:ea typeface="ＭＳ Ｐゴシック"/>
                <a:cs typeface="Arial"/>
              </a:defRPr>
            </a:lvl5pPr>
            <a:lvl6pPr marL="2514600" indent="-228600" algn="l" rtl="0" eaLnBrk="1" fontAlgn="base" hangingPunct="1">
              <a:spcBef>
                <a:spcPct val="20000"/>
              </a:spcBef>
              <a:spcAft>
                <a:spcPct val="0"/>
              </a:spcAft>
              <a:buChar char="»"/>
              <a:defRPr sz="1400">
                <a:solidFill>
                  <a:schemeClr val="bg2"/>
                </a:solidFill>
                <a:latin typeface="+mn-lt"/>
                <a:ea typeface="+mn-ea"/>
              </a:defRPr>
            </a:lvl6pPr>
            <a:lvl7pPr marL="2971800" indent="-228600" algn="l" rtl="0" eaLnBrk="1" fontAlgn="base" hangingPunct="1">
              <a:spcBef>
                <a:spcPct val="20000"/>
              </a:spcBef>
              <a:spcAft>
                <a:spcPct val="0"/>
              </a:spcAft>
              <a:buChar char="»"/>
              <a:defRPr sz="1400">
                <a:solidFill>
                  <a:schemeClr val="bg2"/>
                </a:solidFill>
                <a:latin typeface="+mn-lt"/>
                <a:ea typeface="+mn-ea"/>
              </a:defRPr>
            </a:lvl7pPr>
            <a:lvl8pPr marL="3429000" indent="-228600" algn="l" rtl="0" eaLnBrk="1" fontAlgn="base" hangingPunct="1">
              <a:spcBef>
                <a:spcPct val="20000"/>
              </a:spcBef>
              <a:spcAft>
                <a:spcPct val="0"/>
              </a:spcAft>
              <a:buChar char="»"/>
              <a:defRPr sz="1400">
                <a:solidFill>
                  <a:schemeClr val="bg2"/>
                </a:solidFill>
                <a:latin typeface="+mn-lt"/>
                <a:ea typeface="+mn-ea"/>
              </a:defRPr>
            </a:lvl8pPr>
            <a:lvl9pPr marL="3886200" indent="-228600" algn="l" rtl="0" eaLnBrk="1" fontAlgn="base" hangingPunct="1">
              <a:spcBef>
                <a:spcPct val="20000"/>
              </a:spcBef>
              <a:spcAft>
                <a:spcPct val="0"/>
              </a:spcAft>
              <a:buChar char="»"/>
              <a:defRPr sz="1400">
                <a:solidFill>
                  <a:schemeClr val="bg2"/>
                </a:solidFill>
                <a:latin typeface="+mn-lt"/>
                <a:ea typeface="+mn-ea"/>
              </a:defRPr>
            </a:lvl9pPr>
          </a:lstStyle>
          <a:p>
            <a:pPr marL="0" indent="0">
              <a:spcBef>
                <a:spcPts val="0"/>
              </a:spcBef>
              <a:spcAft>
                <a:spcPts val="0"/>
              </a:spcAft>
              <a:buNone/>
            </a:pPr>
            <a:r>
              <a:rPr lang="en-US" kern="400" spc="-30" dirty="0">
                <a:solidFill>
                  <a:srgbClr val="174A5B"/>
                </a:solidFill>
                <a:latin typeface="Calibri"/>
                <a:ea typeface="+mn-ea"/>
                <a:cs typeface="+mn-cs"/>
              </a:rPr>
              <a:t>The medication must directly treat the disease.</a:t>
            </a:r>
          </a:p>
        </p:txBody>
      </p:sp>
      <p:sp>
        <p:nvSpPr>
          <p:cNvPr id="11" name="Content Placeholder 2"/>
          <p:cNvSpPr txBox="1">
            <a:spLocks/>
          </p:cNvSpPr>
          <p:nvPr/>
        </p:nvSpPr>
        <p:spPr bwMode="auto">
          <a:xfrm>
            <a:off x="-98312" y="2313644"/>
            <a:ext cx="8509952" cy="800219"/>
          </a:xfrm>
          <a:prstGeom prst="rect">
            <a:avLst/>
          </a:prstGeom>
          <a:gradFill flip="none" rotWithShape="1">
            <a:gsLst>
              <a:gs pos="100000">
                <a:schemeClr val="accent1">
                  <a:lumMod val="20000"/>
                  <a:lumOff val="80000"/>
                </a:schemeClr>
              </a:gs>
              <a:gs pos="0">
                <a:prstClr val="white">
                  <a:alpha val="0"/>
                </a:prstClr>
              </a:gs>
            </a:gsLst>
            <a:lin ang="0" scaled="1"/>
            <a:tileRect/>
          </a:gradFill>
          <a:ln>
            <a:noFill/>
          </a:ln>
          <a:extLst>
            <a:ext uri="{FAA26D3D-D897-4be2-8F04-BA451C77F1D7}">
              <ma14:placeholderFlag xmlns:ma14="http://schemas.microsoft.com/office/mac/drawingml/2011/main" val="1"/>
            </a:ext>
          </a:extLst>
        </p:spPr>
        <p:txBody>
          <a:bodyPr vert="horz" wrap="square" lIns="1188720" tIns="91440" rIns="91440" bIns="91440" numCol="1" anchor="t" anchorCtr="0" compatLnSpc="1">
            <a:prstTxWarp prst="textNoShape">
              <a:avLst/>
            </a:prstTxWarp>
            <a:spAutoFit/>
          </a:bodyPr>
          <a:lstStyle>
            <a:lvl1pPr marL="225425" indent="-225425" algn="l" rtl="0" eaLnBrk="0" fontAlgn="base" hangingPunct="0">
              <a:spcBef>
                <a:spcPct val="25000"/>
              </a:spcBef>
              <a:spcAft>
                <a:spcPct val="10000"/>
              </a:spcAft>
              <a:buClr>
                <a:srgbClr val="1679C2"/>
              </a:buClr>
              <a:buSzPct val="85000"/>
              <a:buFont typeface="Arial" charset="0"/>
              <a:buChar char="•"/>
              <a:defRPr sz="2000">
                <a:solidFill>
                  <a:schemeClr val="tx1"/>
                </a:solidFill>
                <a:latin typeface="Arial"/>
                <a:ea typeface="ＭＳ Ｐゴシック"/>
                <a:cs typeface="Arial"/>
              </a:defRPr>
            </a:lvl1pPr>
            <a:lvl2pPr marL="457200" indent="-230188" algn="l" rtl="0" eaLnBrk="0" fontAlgn="base" hangingPunct="0">
              <a:spcBef>
                <a:spcPct val="15000"/>
              </a:spcBef>
              <a:spcAft>
                <a:spcPct val="0"/>
              </a:spcAft>
              <a:buClr>
                <a:srgbClr val="1679C2"/>
              </a:buClr>
              <a:buFont typeface="Calibri" charset="0"/>
              <a:buChar char="›"/>
              <a:defRPr>
                <a:solidFill>
                  <a:srgbClr val="1679C2"/>
                </a:solidFill>
                <a:latin typeface="Arial"/>
                <a:ea typeface="ＭＳ Ｐゴシック"/>
                <a:cs typeface="Arial"/>
              </a:defRPr>
            </a:lvl2pPr>
            <a:lvl3pPr marL="741363" indent="-282575" algn="l" rtl="0" eaLnBrk="0" fontAlgn="base" hangingPunct="0">
              <a:spcBef>
                <a:spcPct val="15000"/>
              </a:spcBef>
              <a:spcAft>
                <a:spcPct val="0"/>
              </a:spcAft>
              <a:buClr>
                <a:srgbClr val="1679C2"/>
              </a:buClr>
              <a:buFont typeface="Calibri" charset="0"/>
              <a:buChar char="»"/>
              <a:defRPr sz="1600">
                <a:solidFill>
                  <a:srgbClr val="000000"/>
                </a:solidFill>
                <a:latin typeface="Arial"/>
                <a:ea typeface="ＭＳ Ｐゴシック"/>
                <a:cs typeface="Arial"/>
              </a:defRPr>
            </a:lvl3pPr>
            <a:lvl4pPr marL="1027113" indent="-284163" algn="l" rtl="0" eaLnBrk="0" fontAlgn="base" hangingPunct="0">
              <a:spcBef>
                <a:spcPct val="15000"/>
              </a:spcBef>
              <a:spcAft>
                <a:spcPct val="0"/>
              </a:spcAft>
              <a:buClr>
                <a:srgbClr val="1679C2"/>
              </a:buClr>
              <a:buSzPct val="80000"/>
              <a:buFont typeface="Calibri" charset="0"/>
              <a:buChar char="−"/>
              <a:defRPr sz="1600">
                <a:solidFill>
                  <a:srgbClr val="000000"/>
                </a:solidFill>
                <a:latin typeface="Arial"/>
                <a:ea typeface="ＭＳ Ｐゴシック"/>
                <a:cs typeface="Arial"/>
              </a:defRPr>
            </a:lvl4pPr>
            <a:lvl5pPr marL="1312863" indent="-284163" algn="l" rtl="0" eaLnBrk="0" fontAlgn="base" hangingPunct="0">
              <a:spcBef>
                <a:spcPct val="15000"/>
              </a:spcBef>
              <a:spcAft>
                <a:spcPct val="0"/>
              </a:spcAft>
              <a:buClr>
                <a:srgbClr val="1679C2"/>
              </a:buClr>
              <a:buSzPct val="80000"/>
              <a:buFont typeface="Calibri" charset="0"/>
              <a:buChar char="−"/>
              <a:defRPr sz="1600">
                <a:solidFill>
                  <a:srgbClr val="000000"/>
                </a:solidFill>
                <a:latin typeface="Arial"/>
                <a:ea typeface="ＭＳ Ｐゴシック"/>
                <a:cs typeface="Arial"/>
              </a:defRPr>
            </a:lvl5pPr>
            <a:lvl6pPr marL="2514600" indent="-228600" algn="l" rtl="0" eaLnBrk="1" fontAlgn="base" hangingPunct="1">
              <a:spcBef>
                <a:spcPct val="20000"/>
              </a:spcBef>
              <a:spcAft>
                <a:spcPct val="0"/>
              </a:spcAft>
              <a:buChar char="»"/>
              <a:defRPr sz="1400">
                <a:solidFill>
                  <a:schemeClr val="bg2"/>
                </a:solidFill>
                <a:latin typeface="+mn-lt"/>
                <a:ea typeface="+mn-ea"/>
              </a:defRPr>
            </a:lvl6pPr>
            <a:lvl7pPr marL="2971800" indent="-228600" algn="l" rtl="0" eaLnBrk="1" fontAlgn="base" hangingPunct="1">
              <a:spcBef>
                <a:spcPct val="20000"/>
              </a:spcBef>
              <a:spcAft>
                <a:spcPct val="0"/>
              </a:spcAft>
              <a:buChar char="»"/>
              <a:defRPr sz="1400">
                <a:solidFill>
                  <a:schemeClr val="bg2"/>
                </a:solidFill>
                <a:latin typeface="+mn-lt"/>
                <a:ea typeface="+mn-ea"/>
              </a:defRPr>
            </a:lvl7pPr>
            <a:lvl8pPr marL="3429000" indent="-228600" algn="l" rtl="0" eaLnBrk="1" fontAlgn="base" hangingPunct="1">
              <a:spcBef>
                <a:spcPct val="20000"/>
              </a:spcBef>
              <a:spcAft>
                <a:spcPct val="0"/>
              </a:spcAft>
              <a:buChar char="»"/>
              <a:defRPr sz="1400">
                <a:solidFill>
                  <a:schemeClr val="bg2"/>
                </a:solidFill>
                <a:latin typeface="+mn-lt"/>
                <a:ea typeface="+mn-ea"/>
              </a:defRPr>
            </a:lvl8pPr>
            <a:lvl9pPr marL="3886200" indent="-228600" algn="l" rtl="0" eaLnBrk="1" fontAlgn="base" hangingPunct="1">
              <a:spcBef>
                <a:spcPct val="20000"/>
              </a:spcBef>
              <a:spcAft>
                <a:spcPct val="0"/>
              </a:spcAft>
              <a:buChar char="»"/>
              <a:defRPr sz="1400">
                <a:solidFill>
                  <a:schemeClr val="bg2"/>
                </a:solidFill>
                <a:latin typeface="+mn-lt"/>
                <a:ea typeface="+mn-ea"/>
              </a:defRPr>
            </a:lvl9pPr>
          </a:lstStyle>
          <a:p>
            <a:pPr marL="233363" lvl="1" indent="0" defTabSz="685800" eaLnBrk="1" fontAlgn="auto" hangingPunct="1">
              <a:spcBef>
                <a:spcPts val="0"/>
              </a:spcBef>
              <a:spcAft>
                <a:spcPts val="0"/>
              </a:spcAft>
              <a:buClrTx/>
              <a:buNone/>
            </a:pPr>
            <a:r>
              <a:rPr lang="en-US" sz="2000" kern="400" spc="-30" dirty="0">
                <a:solidFill>
                  <a:srgbClr val="174A5B"/>
                </a:solidFill>
                <a:latin typeface="Calibri"/>
                <a:ea typeface="+mn-ea"/>
                <a:cs typeface="+mn-cs"/>
              </a:rPr>
              <a:t>Patient must have health insurance and insurance must cover the qualifying medication for which they seek assistance.</a:t>
            </a:r>
          </a:p>
        </p:txBody>
      </p:sp>
      <p:sp>
        <p:nvSpPr>
          <p:cNvPr id="12" name="Content Placeholder 2"/>
          <p:cNvSpPr txBox="1">
            <a:spLocks/>
          </p:cNvSpPr>
          <p:nvPr/>
        </p:nvSpPr>
        <p:spPr bwMode="auto">
          <a:xfrm>
            <a:off x="173513" y="4574420"/>
            <a:ext cx="8238126" cy="800219"/>
          </a:xfrm>
          <a:prstGeom prst="rect">
            <a:avLst/>
          </a:prstGeom>
          <a:gradFill flip="none" rotWithShape="1">
            <a:gsLst>
              <a:gs pos="100000">
                <a:schemeClr val="accent1">
                  <a:lumMod val="20000"/>
                  <a:lumOff val="80000"/>
                </a:schemeClr>
              </a:gs>
              <a:gs pos="0">
                <a:prstClr val="white">
                  <a:alpha val="0"/>
                </a:prstClr>
              </a:gs>
            </a:gsLst>
            <a:lin ang="0" scaled="1"/>
            <a:tileRect/>
          </a:gradFill>
          <a:ln>
            <a:noFill/>
          </a:ln>
          <a:extLst>
            <a:ext uri="{FAA26D3D-D897-4be2-8F04-BA451C77F1D7}">
              <ma14:placeholderFlag xmlns:ma14="http://schemas.microsoft.com/office/mac/drawingml/2011/main" val="1"/>
            </a:ext>
          </a:extLst>
        </p:spPr>
        <p:txBody>
          <a:bodyPr vert="horz" wrap="square" lIns="1188720" tIns="91440" rIns="91440" bIns="91440" numCol="1" anchor="t" anchorCtr="0" compatLnSpc="1">
            <a:prstTxWarp prst="textNoShape">
              <a:avLst/>
            </a:prstTxWarp>
            <a:spAutoFit/>
          </a:bodyPr>
          <a:lstStyle>
            <a:lvl1pPr marL="225425" indent="-225425" algn="l" rtl="0" eaLnBrk="0" fontAlgn="base" hangingPunct="0">
              <a:spcBef>
                <a:spcPct val="25000"/>
              </a:spcBef>
              <a:spcAft>
                <a:spcPct val="10000"/>
              </a:spcAft>
              <a:buClr>
                <a:srgbClr val="1679C2"/>
              </a:buClr>
              <a:buSzPct val="85000"/>
              <a:buFont typeface="Arial" charset="0"/>
              <a:buChar char="•"/>
              <a:defRPr sz="2000">
                <a:solidFill>
                  <a:schemeClr val="tx1"/>
                </a:solidFill>
                <a:latin typeface="Arial"/>
                <a:ea typeface="ＭＳ Ｐゴシック"/>
                <a:cs typeface="Arial"/>
              </a:defRPr>
            </a:lvl1pPr>
            <a:lvl2pPr marL="457200" indent="-230188" algn="l" rtl="0" eaLnBrk="0" fontAlgn="base" hangingPunct="0">
              <a:spcBef>
                <a:spcPct val="15000"/>
              </a:spcBef>
              <a:spcAft>
                <a:spcPct val="0"/>
              </a:spcAft>
              <a:buClr>
                <a:srgbClr val="1679C2"/>
              </a:buClr>
              <a:buFont typeface="Calibri" charset="0"/>
              <a:buChar char="›"/>
              <a:defRPr>
                <a:solidFill>
                  <a:srgbClr val="1679C2"/>
                </a:solidFill>
                <a:latin typeface="Arial"/>
                <a:ea typeface="ＭＳ Ｐゴシック"/>
                <a:cs typeface="Arial"/>
              </a:defRPr>
            </a:lvl2pPr>
            <a:lvl3pPr marL="741363" indent="-282575" algn="l" rtl="0" eaLnBrk="0" fontAlgn="base" hangingPunct="0">
              <a:spcBef>
                <a:spcPct val="15000"/>
              </a:spcBef>
              <a:spcAft>
                <a:spcPct val="0"/>
              </a:spcAft>
              <a:buClr>
                <a:srgbClr val="1679C2"/>
              </a:buClr>
              <a:buFont typeface="Calibri" charset="0"/>
              <a:buChar char="»"/>
              <a:defRPr sz="1600">
                <a:solidFill>
                  <a:srgbClr val="000000"/>
                </a:solidFill>
                <a:latin typeface="Arial"/>
                <a:ea typeface="ＭＳ Ｐゴシック"/>
                <a:cs typeface="Arial"/>
              </a:defRPr>
            </a:lvl3pPr>
            <a:lvl4pPr marL="1027113" indent="-284163" algn="l" rtl="0" eaLnBrk="0" fontAlgn="base" hangingPunct="0">
              <a:spcBef>
                <a:spcPct val="15000"/>
              </a:spcBef>
              <a:spcAft>
                <a:spcPct val="0"/>
              </a:spcAft>
              <a:buClr>
                <a:srgbClr val="1679C2"/>
              </a:buClr>
              <a:buSzPct val="80000"/>
              <a:buFont typeface="Calibri" charset="0"/>
              <a:buChar char="−"/>
              <a:defRPr sz="1600">
                <a:solidFill>
                  <a:srgbClr val="000000"/>
                </a:solidFill>
                <a:latin typeface="Arial"/>
                <a:ea typeface="ＭＳ Ｐゴシック"/>
                <a:cs typeface="Arial"/>
              </a:defRPr>
            </a:lvl4pPr>
            <a:lvl5pPr marL="1312863" indent="-284163" algn="l" rtl="0" eaLnBrk="0" fontAlgn="base" hangingPunct="0">
              <a:spcBef>
                <a:spcPct val="15000"/>
              </a:spcBef>
              <a:spcAft>
                <a:spcPct val="0"/>
              </a:spcAft>
              <a:buClr>
                <a:srgbClr val="1679C2"/>
              </a:buClr>
              <a:buSzPct val="80000"/>
              <a:buFont typeface="Calibri" charset="0"/>
              <a:buChar char="−"/>
              <a:defRPr sz="1600">
                <a:solidFill>
                  <a:srgbClr val="000000"/>
                </a:solidFill>
                <a:latin typeface="Arial"/>
                <a:ea typeface="ＭＳ Ｐゴシック"/>
                <a:cs typeface="Arial"/>
              </a:defRPr>
            </a:lvl5pPr>
            <a:lvl6pPr marL="2514600" indent="-228600" algn="l" rtl="0" eaLnBrk="1" fontAlgn="base" hangingPunct="1">
              <a:spcBef>
                <a:spcPct val="20000"/>
              </a:spcBef>
              <a:spcAft>
                <a:spcPct val="0"/>
              </a:spcAft>
              <a:buChar char="»"/>
              <a:defRPr sz="1400">
                <a:solidFill>
                  <a:schemeClr val="bg2"/>
                </a:solidFill>
                <a:latin typeface="+mn-lt"/>
                <a:ea typeface="+mn-ea"/>
              </a:defRPr>
            </a:lvl6pPr>
            <a:lvl7pPr marL="2971800" indent="-228600" algn="l" rtl="0" eaLnBrk="1" fontAlgn="base" hangingPunct="1">
              <a:spcBef>
                <a:spcPct val="20000"/>
              </a:spcBef>
              <a:spcAft>
                <a:spcPct val="0"/>
              </a:spcAft>
              <a:buChar char="»"/>
              <a:defRPr sz="1400">
                <a:solidFill>
                  <a:schemeClr val="bg2"/>
                </a:solidFill>
                <a:latin typeface="+mn-lt"/>
                <a:ea typeface="+mn-ea"/>
              </a:defRPr>
            </a:lvl7pPr>
            <a:lvl8pPr marL="3429000" indent="-228600" algn="l" rtl="0" eaLnBrk="1" fontAlgn="base" hangingPunct="1">
              <a:spcBef>
                <a:spcPct val="20000"/>
              </a:spcBef>
              <a:spcAft>
                <a:spcPct val="0"/>
              </a:spcAft>
              <a:buChar char="»"/>
              <a:defRPr sz="1400">
                <a:solidFill>
                  <a:schemeClr val="bg2"/>
                </a:solidFill>
                <a:latin typeface="+mn-lt"/>
                <a:ea typeface="+mn-ea"/>
              </a:defRPr>
            </a:lvl8pPr>
            <a:lvl9pPr marL="3886200" indent="-228600" algn="l" rtl="0" eaLnBrk="1" fontAlgn="base" hangingPunct="1">
              <a:spcBef>
                <a:spcPct val="20000"/>
              </a:spcBef>
              <a:spcAft>
                <a:spcPct val="0"/>
              </a:spcAft>
              <a:buChar char="»"/>
              <a:defRPr sz="1400">
                <a:solidFill>
                  <a:schemeClr val="bg2"/>
                </a:solidFill>
                <a:latin typeface="+mn-lt"/>
                <a:ea typeface="+mn-ea"/>
              </a:defRPr>
            </a:lvl9pPr>
          </a:lstStyle>
          <a:p>
            <a:pPr marL="0" indent="0">
              <a:spcBef>
                <a:spcPts val="0"/>
              </a:spcBef>
              <a:spcAft>
                <a:spcPts val="0"/>
              </a:spcAft>
              <a:buNone/>
            </a:pPr>
            <a:r>
              <a:rPr lang="en-US" dirty="0">
                <a:latin typeface="+mn-lt"/>
              </a:rPr>
              <a:t>Patient must reside and receive treatment in the United States. U.S. citizenship is not a requirement.</a:t>
            </a:r>
          </a:p>
        </p:txBody>
      </p:sp>
      <p:sp>
        <p:nvSpPr>
          <p:cNvPr id="13" name="Content Placeholder 2"/>
          <p:cNvSpPr txBox="1">
            <a:spLocks/>
          </p:cNvSpPr>
          <p:nvPr/>
        </p:nvSpPr>
        <p:spPr bwMode="auto">
          <a:xfrm>
            <a:off x="173513" y="3719412"/>
            <a:ext cx="8238126" cy="800219"/>
          </a:xfrm>
          <a:prstGeom prst="rect">
            <a:avLst/>
          </a:prstGeom>
          <a:gradFill flip="none" rotWithShape="1">
            <a:gsLst>
              <a:gs pos="100000">
                <a:schemeClr val="accent1">
                  <a:lumMod val="20000"/>
                  <a:lumOff val="80000"/>
                </a:schemeClr>
              </a:gs>
              <a:gs pos="0">
                <a:prstClr val="white">
                  <a:alpha val="0"/>
                </a:prstClr>
              </a:gs>
            </a:gsLst>
            <a:lin ang="0" scaled="1"/>
            <a:tileRect/>
          </a:gradFill>
          <a:ln>
            <a:noFill/>
          </a:ln>
          <a:extLst>
            <a:ext uri="{FAA26D3D-D897-4be2-8F04-BA451C77F1D7}">
              <ma14:placeholderFlag xmlns:ma14="http://schemas.microsoft.com/office/mac/drawingml/2011/main" val="1"/>
            </a:ext>
          </a:extLst>
        </p:spPr>
        <p:txBody>
          <a:bodyPr vert="horz" wrap="square" lIns="1188720" tIns="91440" rIns="91440" bIns="91440" numCol="1" anchor="t" anchorCtr="0" compatLnSpc="1">
            <a:prstTxWarp prst="textNoShape">
              <a:avLst/>
            </a:prstTxWarp>
            <a:spAutoFit/>
          </a:bodyPr>
          <a:lstStyle>
            <a:lvl1pPr marL="225425" indent="-225425" algn="l" rtl="0" eaLnBrk="0" fontAlgn="base" hangingPunct="0">
              <a:spcBef>
                <a:spcPct val="25000"/>
              </a:spcBef>
              <a:spcAft>
                <a:spcPct val="10000"/>
              </a:spcAft>
              <a:buClr>
                <a:srgbClr val="1679C2"/>
              </a:buClr>
              <a:buSzPct val="85000"/>
              <a:buFont typeface="Arial" charset="0"/>
              <a:buChar char="•"/>
              <a:defRPr sz="2000">
                <a:solidFill>
                  <a:schemeClr val="tx1"/>
                </a:solidFill>
                <a:latin typeface="Arial"/>
                <a:ea typeface="ＭＳ Ｐゴシック"/>
                <a:cs typeface="Arial"/>
              </a:defRPr>
            </a:lvl1pPr>
            <a:lvl2pPr marL="457200" indent="-230188" algn="l" rtl="0" eaLnBrk="0" fontAlgn="base" hangingPunct="0">
              <a:spcBef>
                <a:spcPct val="15000"/>
              </a:spcBef>
              <a:spcAft>
                <a:spcPct val="0"/>
              </a:spcAft>
              <a:buClr>
                <a:srgbClr val="1679C2"/>
              </a:buClr>
              <a:buFont typeface="Calibri" charset="0"/>
              <a:buChar char="›"/>
              <a:defRPr>
                <a:solidFill>
                  <a:srgbClr val="1679C2"/>
                </a:solidFill>
                <a:latin typeface="Arial"/>
                <a:ea typeface="ＭＳ Ｐゴシック"/>
                <a:cs typeface="Arial"/>
              </a:defRPr>
            </a:lvl2pPr>
            <a:lvl3pPr marL="741363" indent="-282575" algn="l" rtl="0" eaLnBrk="0" fontAlgn="base" hangingPunct="0">
              <a:spcBef>
                <a:spcPct val="15000"/>
              </a:spcBef>
              <a:spcAft>
                <a:spcPct val="0"/>
              </a:spcAft>
              <a:buClr>
                <a:srgbClr val="1679C2"/>
              </a:buClr>
              <a:buFont typeface="Calibri" charset="0"/>
              <a:buChar char="»"/>
              <a:defRPr sz="1600">
                <a:solidFill>
                  <a:srgbClr val="000000"/>
                </a:solidFill>
                <a:latin typeface="Arial"/>
                <a:ea typeface="ＭＳ Ｐゴシック"/>
                <a:cs typeface="Arial"/>
              </a:defRPr>
            </a:lvl3pPr>
            <a:lvl4pPr marL="1027113" indent="-284163" algn="l" rtl="0" eaLnBrk="0" fontAlgn="base" hangingPunct="0">
              <a:spcBef>
                <a:spcPct val="15000"/>
              </a:spcBef>
              <a:spcAft>
                <a:spcPct val="0"/>
              </a:spcAft>
              <a:buClr>
                <a:srgbClr val="1679C2"/>
              </a:buClr>
              <a:buSzPct val="80000"/>
              <a:buFont typeface="Calibri" charset="0"/>
              <a:buChar char="−"/>
              <a:defRPr sz="1600">
                <a:solidFill>
                  <a:srgbClr val="000000"/>
                </a:solidFill>
                <a:latin typeface="Arial"/>
                <a:ea typeface="ＭＳ Ｐゴシック"/>
                <a:cs typeface="Arial"/>
              </a:defRPr>
            </a:lvl4pPr>
            <a:lvl5pPr marL="1312863" indent="-284163" algn="l" rtl="0" eaLnBrk="0" fontAlgn="base" hangingPunct="0">
              <a:spcBef>
                <a:spcPct val="15000"/>
              </a:spcBef>
              <a:spcAft>
                <a:spcPct val="0"/>
              </a:spcAft>
              <a:buClr>
                <a:srgbClr val="1679C2"/>
              </a:buClr>
              <a:buSzPct val="80000"/>
              <a:buFont typeface="Calibri" charset="0"/>
              <a:buChar char="−"/>
              <a:defRPr sz="1600">
                <a:solidFill>
                  <a:srgbClr val="000000"/>
                </a:solidFill>
                <a:latin typeface="Arial"/>
                <a:ea typeface="ＭＳ Ｐゴシック"/>
                <a:cs typeface="Arial"/>
              </a:defRPr>
            </a:lvl5pPr>
            <a:lvl6pPr marL="2514600" indent="-228600" algn="l" rtl="0" eaLnBrk="1" fontAlgn="base" hangingPunct="1">
              <a:spcBef>
                <a:spcPct val="20000"/>
              </a:spcBef>
              <a:spcAft>
                <a:spcPct val="0"/>
              </a:spcAft>
              <a:buChar char="»"/>
              <a:defRPr sz="1400">
                <a:solidFill>
                  <a:schemeClr val="bg2"/>
                </a:solidFill>
                <a:latin typeface="+mn-lt"/>
                <a:ea typeface="+mn-ea"/>
              </a:defRPr>
            </a:lvl6pPr>
            <a:lvl7pPr marL="2971800" indent="-228600" algn="l" rtl="0" eaLnBrk="1" fontAlgn="base" hangingPunct="1">
              <a:spcBef>
                <a:spcPct val="20000"/>
              </a:spcBef>
              <a:spcAft>
                <a:spcPct val="0"/>
              </a:spcAft>
              <a:buChar char="»"/>
              <a:defRPr sz="1400">
                <a:solidFill>
                  <a:schemeClr val="bg2"/>
                </a:solidFill>
                <a:latin typeface="+mn-lt"/>
                <a:ea typeface="+mn-ea"/>
              </a:defRPr>
            </a:lvl7pPr>
            <a:lvl8pPr marL="3429000" indent="-228600" algn="l" rtl="0" eaLnBrk="1" fontAlgn="base" hangingPunct="1">
              <a:spcBef>
                <a:spcPct val="20000"/>
              </a:spcBef>
              <a:spcAft>
                <a:spcPct val="0"/>
              </a:spcAft>
              <a:buChar char="»"/>
              <a:defRPr sz="1400">
                <a:solidFill>
                  <a:schemeClr val="bg2"/>
                </a:solidFill>
                <a:latin typeface="+mn-lt"/>
                <a:ea typeface="+mn-ea"/>
              </a:defRPr>
            </a:lvl8pPr>
            <a:lvl9pPr marL="3886200" indent="-228600" algn="l" rtl="0" eaLnBrk="1" fontAlgn="base" hangingPunct="1">
              <a:spcBef>
                <a:spcPct val="20000"/>
              </a:spcBef>
              <a:spcAft>
                <a:spcPct val="0"/>
              </a:spcAft>
              <a:buChar char="»"/>
              <a:defRPr sz="1400">
                <a:solidFill>
                  <a:schemeClr val="bg2"/>
                </a:solidFill>
                <a:latin typeface="+mn-lt"/>
                <a:ea typeface="+mn-ea"/>
              </a:defRPr>
            </a:lvl9pPr>
          </a:lstStyle>
          <a:p>
            <a:pPr marL="0" indent="0">
              <a:spcBef>
                <a:spcPts val="0"/>
              </a:spcBef>
              <a:spcAft>
                <a:spcPts val="0"/>
              </a:spcAft>
              <a:buNone/>
            </a:pPr>
            <a:r>
              <a:rPr lang="en-US" dirty="0">
                <a:latin typeface="+mn-lt"/>
              </a:rPr>
              <a:t>Patient's income must fall at or below 400% or 500% of the Federal Poverty Guidelines, depending on fund-specific guidelines.</a:t>
            </a:r>
          </a:p>
        </p:txBody>
      </p:sp>
      <p:sp>
        <p:nvSpPr>
          <p:cNvPr id="14" name="Oval 13"/>
          <p:cNvSpPr/>
          <p:nvPr/>
        </p:nvSpPr>
        <p:spPr>
          <a:xfrm>
            <a:off x="732361" y="1601134"/>
            <a:ext cx="375397" cy="440676"/>
          </a:xfrm>
          <a:prstGeom prst="ellips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solidFill>
                  <a:schemeClr val="bg1"/>
                </a:solidFill>
                <a:latin typeface="Arial Black"/>
                <a:cs typeface="Arial Black"/>
              </a:rPr>
              <a:t>1</a:t>
            </a:r>
          </a:p>
        </p:txBody>
      </p:sp>
      <p:sp>
        <p:nvSpPr>
          <p:cNvPr id="15" name="Oval 14"/>
          <p:cNvSpPr/>
          <p:nvPr/>
        </p:nvSpPr>
        <p:spPr>
          <a:xfrm>
            <a:off x="732361" y="2457906"/>
            <a:ext cx="375397" cy="440676"/>
          </a:xfrm>
          <a:prstGeom prst="ellips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solidFill>
                  <a:schemeClr val="bg1"/>
                </a:solidFill>
                <a:latin typeface="Arial Black"/>
                <a:cs typeface="Arial Black"/>
              </a:rPr>
              <a:t>2</a:t>
            </a:r>
          </a:p>
        </p:txBody>
      </p:sp>
      <p:sp>
        <p:nvSpPr>
          <p:cNvPr id="16" name="Oval 15"/>
          <p:cNvSpPr/>
          <p:nvPr/>
        </p:nvSpPr>
        <p:spPr>
          <a:xfrm>
            <a:off x="732358" y="3160790"/>
            <a:ext cx="375397" cy="440676"/>
          </a:xfrm>
          <a:prstGeom prst="ellips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solidFill>
                  <a:schemeClr val="bg1"/>
                </a:solidFill>
                <a:latin typeface="Arial Black"/>
                <a:cs typeface="Arial Black"/>
              </a:rPr>
              <a:t>3</a:t>
            </a:r>
          </a:p>
        </p:txBody>
      </p:sp>
      <p:sp>
        <p:nvSpPr>
          <p:cNvPr id="17" name="Oval 16"/>
          <p:cNvSpPr/>
          <p:nvPr/>
        </p:nvSpPr>
        <p:spPr>
          <a:xfrm>
            <a:off x="732360" y="3863674"/>
            <a:ext cx="375397" cy="440676"/>
          </a:xfrm>
          <a:prstGeom prst="ellips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solidFill>
                  <a:schemeClr val="bg1"/>
                </a:solidFill>
                <a:latin typeface="Arial Black"/>
                <a:cs typeface="Arial Black"/>
              </a:rPr>
              <a:t>4</a:t>
            </a:r>
          </a:p>
        </p:txBody>
      </p:sp>
      <p:sp>
        <p:nvSpPr>
          <p:cNvPr id="18" name="Oval 17"/>
          <p:cNvSpPr/>
          <p:nvPr/>
        </p:nvSpPr>
        <p:spPr>
          <a:xfrm>
            <a:off x="732359" y="4718682"/>
            <a:ext cx="375397" cy="440676"/>
          </a:xfrm>
          <a:prstGeom prst="ellips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solidFill>
                  <a:schemeClr val="bg1"/>
                </a:solidFill>
                <a:latin typeface="Arial Black"/>
                <a:cs typeface="Arial Black"/>
              </a:rPr>
              <a:t>5</a:t>
            </a:r>
          </a:p>
        </p:txBody>
      </p:sp>
    </p:spTree>
    <p:extLst>
      <p:ext uri="{BB962C8B-B14F-4D97-AF65-F5344CB8AC3E}">
        <p14:creationId xmlns:p14="http://schemas.microsoft.com/office/powerpoint/2010/main" val="15614831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741409" y="1672281"/>
            <a:ext cx="4176583" cy="3662533"/>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en-US" sz="2000" b="1" dirty="0">
              <a:solidFill>
                <a:srgbClr val="174A5B"/>
              </a:solidFill>
            </a:endParaRPr>
          </a:p>
        </p:txBody>
      </p:sp>
      <p:sp>
        <p:nvSpPr>
          <p:cNvPr id="3" name="Footer Placeholder 2"/>
          <p:cNvSpPr>
            <a:spLocks noGrp="1"/>
          </p:cNvSpPr>
          <p:nvPr>
            <p:ph type="ftr" sz="quarter" idx="11"/>
          </p:nvPr>
        </p:nvSpPr>
        <p:spPr/>
        <p:txBody>
          <a:bodyPr/>
          <a:lstStyle/>
          <a:p>
            <a:r>
              <a:rPr lang="en-US" dirty="0"/>
              <a:t>PAN Foundation</a:t>
            </a:r>
          </a:p>
        </p:txBody>
      </p:sp>
      <p:sp>
        <p:nvSpPr>
          <p:cNvPr id="4" name="Slide Number Placeholder 3"/>
          <p:cNvSpPr>
            <a:spLocks noGrp="1"/>
          </p:cNvSpPr>
          <p:nvPr>
            <p:ph type="sldNum" sz="quarter" idx="12"/>
          </p:nvPr>
        </p:nvSpPr>
        <p:spPr/>
        <p:txBody>
          <a:bodyPr/>
          <a:lstStyle/>
          <a:p>
            <a:fld id="{845C981C-96CA-4D81-96B2-DCB7C5D6672F}" type="slidenum">
              <a:rPr lang="en-US" smtClean="0"/>
              <a:t>14</a:t>
            </a:fld>
            <a:endParaRPr lang="en-US" dirty="0"/>
          </a:p>
        </p:txBody>
      </p:sp>
      <p:sp>
        <p:nvSpPr>
          <p:cNvPr id="5" name="Content Placeholder 4"/>
          <p:cNvSpPr>
            <a:spLocks noGrp="1"/>
          </p:cNvSpPr>
          <p:nvPr>
            <p:ph idx="13"/>
          </p:nvPr>
        </p:nvSpPr>
        <p:spPr/>
        <p:txBody>
          <a:bodyPr/>
          <a:lstStyle/>
          <a:p>
            <a:r>
              <a:rPr lang="en-US" dirty="0"/>
              <a:t>What Information Do I Need to Apply?</a:t>
            </a:r>
          </a:p>
        </p:txBody>
      </p:sp>
      <p:grpSp>
        <p:nvGrpSpPr>
          <p:cNvPr id="11" name="Group 10"/>
          <p:cNvGrpSpPr/>
          <p:nvPr/>
        </p:nvGrpSpPr>
        <p:grpSpPr>
          <a:xfrm>
            <a:off x="6636939" y="1804807"/>
            <a:ext cx="1113996" cy="1078992"/>
            <a:chOff x="6257996" y="1804807"/>
            <a:chExt cx="1113996" cy="1078992"/>
          </a:xfrm>
        </p:grpSpPr>
        <p:pic>
          <p:nvPicPr>
            <p:cNvPr id="7" name="Picture 6" descr="Man.pn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257996" y="1807495"/>
              <a:ext cx="418810" cy="1073616"/>
            </a:xfrm>
            <a:prstGeom prst="rect">
              <a:avLst/>
            </a:prstGeom>
          </p:spPr>
        </p:pic>
        <p:pic>
          <p:nvPicPr>
            <p:cNvPr id="8" name="Picture 7" descr="Woman.png"/>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6889968" y="1804807"/>
              <a:ext cx="482024" cy="1078992"/>
            </a:xfrm>
            <a:prstGeom prst="rect">
              <a:avLst/>
            </a:prstGeom>
          </p:spPr>
        </p:pic>
      </p:grpSp>
      <p:pic>
        <p:nvPicPr>
          <p:cNvPr id="9" name="Picture 8" descr="money.png"/>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6724743" y="4420906"/>
            <a:ext cx="938388" cy="936814"/>
          </a:xfrm>
          <a:prstGeom prst="rect">
            <a:avLst/>
          </a:prstGeom>
        </p:spPr>
      </p:pic>
      <p:pic>
        <p:nvPicPr>
          <p:cNvPr id="10" name="Picture 9"/>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6838337" y="3296752"/>
            <a:ext cx="711200" cy="711200"/>
          </a:xfrm>
          <a:prstGeom prst="rect">
            <a:avLst/>
          </a:prstGeom>
        </p:spPr>
      </p:pic>
      <p:sp>
        <p:nvSpPr>
          <p:cNvPr id="13" name="Rectangle 12"/>
          <p:cNvSpPr/>
          <p:nvPr/>
        </p:nvSpPr>
        <p:spPr>
          <a:xfrm>
            <a:off x="1289690" y="2174790"/>
            <a:ext cx="4209535" cy="3599935"/>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Content Placeholder 1"/>
          <p:cNvSpPr>
            <a:spLocks noGrp="1"/>
          </p:cNvSpPr>
          <p:nvPr>
            <p:ph idx="1"/>
          </p:nvPr>
        </p:nvSpPr>
        <p:spPr>
          <a:xfrm>
            <a:off x="1613025" y="2522876"/>
            <a:ext cx="3886200" cy="3036056"/>
          </a:xfrm>
        </p:spPr>
        <p:txBody>
          <a:bodyPr/>
          <a:lstStyle/>
          <a:p>
            <a:pPr marL="285750" indent="-285750">
              <a:buFont typeface="Arial" panose="020B0604020202020204" pitchFamily="34" charset="0"/>
              <a:buChar char="•"/>
            </a:pPr>
            <a:r>
              <a:rPr lang="en-US" dirty="0"/>
              <a:t>Patient demographics</a:t>
            </a:r>
          </a:p>
          <a:p>
            <a:pPr marL="285750" indent="-285750">
              <a:buFont typeface="Arial" panose="020B0604020202020204" pitchFamily="34" charset="0"/>
              <a:buChar char="•"/>
            </a:pPr>
            <a:r>
              <a:rPr lang="en-US" dirty="0"/>
              <a:t>Diagnosis and medication name</a:t>
            </a:r>
          </a:p>
          <a:p>
            <a:pPr marL="285750" indent="-285750">
              <a:buFont typeface="Arial" panose="020B0604020202020204" pitchFamily="34" charset="0"/>
              <a:buChar char="•"/>
            </a:pPr>
            <a:r>
              <a:rPr lang="en-US" dirty="0"/>
              <a:t>Insurance information</a:t>
            </a:r>
          </a:p>
          <a:p>
            <a:pPr marL="285750" indent="-285750">
              <a:buFont typeface="Arial" panose="020B0604020202020204" pitchFamily="34" charset="0"/>
              <a:buChar char="•"/>
            </a:pPr>
            <a:r>
              <a:rPr lang="en-US" dirty="0"/>
              <a:t>Income information</a:t>
            </a:r>
          </a:p>
          <a:p>
            <a:pPr marL="285750" indent="-285750">
              <a:buFont typeface="Arial" panose="020B0604020202020204" pitchFamily="34" charset="0"/>
              <a:buChar char="•"/>
            </a:pPr>
            <a:r>
              <a:rPr lang="en-US" dirty="0"/>
              <a:t>Physician information</a:t>
            </a:r>
          </a:p>
        </p:txBody>
      </p:sp>
    </p:spTree>
    <p:extLst>
      <p:ext uri="{BB962C8B-B14F-4D97-AF65-F5344CB8AC3E}">
        <p14:creationId xmlns:p14="http://schemas.microsoft.com/office/powerpoint/2010/main" val="42426375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dirty="0"/>
              <a:t>PAN Foundation</a:t>
            </a:r>
          </a:p>
        </p:txBody>
      </p:sp>
      <p:sp>
        <p:nvSpPr>
          <p:cNvPr id="4" name="Slide Number Placeholder 3"/>
          <p:cNvSpPr>
            <a:spLocks noGrp="1"/>
          </p:cNvSpPr>
          <p:nvPr>
            <p:ph type="sldNum" sz="quarter" idx="12"/>
          </p:nvPr>
        </p:nvSpPr>
        <p:spPr/>
        <p:txBody>
          <a:bodyPr/>
          <a:lstStyle/>
          <a:p>
            <a:fld id="{845C981C-96CA-4D81-96B2-DCB7C5D6672F}" type="slidenum">
              <a:rPr lang="en-US" smtClean="0"/>
              <a:t>15</a:t>
            </a:fld>
            <a:endParaRPr lang="en-US" dirty="0"/>
          </a:p>
        </p:txBody>
      </p:sp>
      <p:sp>
        <p:nvSpPr>
          <p:cNvPr id="5" name="Content Placeholder 4"/>
          <p:cNvSpPr>
            <a:spLocks noGrp="1"/>
          </p:cNvSpPr>
          <p:nvPr>
            <p:ph idx="13"/>
          </p:nvPr>
        </p:nvSpPr>
        <p:spPr/>
        <p:txBody>
          <a:bodyPr/>
          <a:lstStyle/>
          <a:p>
            <a:r>
              <a:rPr lang="en-US" dirty="0"/>
              <a:t>How Can Patients, Providers and Pharmacists Apply?</a:t>
            </a:r>
          </a:p>
        </p:txBody>
      </p:sp>
      <p:sp>
        <p:nvSpPr>
          <p:cNvPr id="8" name="Content Placeholder 2"/>
          <p:cNvSpPr txBox="1">
            <a:spLocks/>
          </p:cNvSpPr>
          <p:nvPr/>
        </p:nvSpPr>
        <p:spPr>
          <a:xfrm>
            <a:off x="-28583" y="1676046"/>
            <a:ext cx="8686801" cy="800219"/>
          </a:xfrm>
          <a:prstGeom prst="rect">
            <a:avLst/>
          </a:prstGeom>
          <a:gradFill flip="none" rotWithShape="1">
            <a:gsLst>
              <a:gs pos="100000">
                <a:schemeClr val="accent1">
                  <a:lumMod val="20000"/>
                  <a:lumOff val="80000"/>
                </a:schemeClr>
              </a:gs>
              <a:gs pos="0">
                <a:prstClr val="white">
                  <a:alpha val="0"/>
                </a:prstClr>
              </a:gs>
            </a:gsLst>
            <a:lin ang="0" scaled="1"/>
            <a:tileRect/>
          </a:gradFill>
        </p:spPr>
        <p:txBody>
          <a:bodyPr wrap="square" lIns="1188720" tIns="91440" bIns="91440" anchor="t" anchorCtr="0">
            <a:spAutoFit/>
          </a:bodyPr>
          <a:lstStyle>
            <a:lvl1pPr marL="228600" indent="-228600" algn="l" defTabSz="914400" rtl="0" eaLnBrk="1" latinLnBrk="0" hangingPunct="1">
              <a:spcBef>
                <a:spcPts val="1800"/>
              </a:spcBef>
              <a:buClr>
                <a:schemeClr val="accent1"/>
              </a:buClr>
              <a:buSzPct val="100000"/>
              <a:buFont typeface="Wingdings 2" pitchFamily="18" charset="2"/>
              <a:buChar char="¡"/>
              <a:defRPr sz="2000" kern="1200">
                <a:solidFill>
                  <a:schemeClr val="tx1">
                    <a:lumMod val="65000"/>
                    <a:lumOff val="35000"/>
                  </a:schemeClr>
                </a:solidFill>
                <a:latin typeface="Century Gothic" pitchFamily="34" charset="0"/>
                <a:ea typeface="+mn-ea"/>
                <a:cs typeface="+mn-cs"/>
              </a:defRPr>
            </a:lvl1pPr>
            <a:lvl2pPr marL="576263" indent="-228600" algn="l" defTabSz="914400" rtl="0" eaLnBrk="1" latinLnBrk="0" hangingPunct="1">
              <a:spcBef>
                <a:spcPts val="600"/>
              </a:spcBef>
              <a:buClr>
                <a:schemeClr val="accent1"/>
              </a:buClr>
              <a:buSzPct val="100000"/>
              <a:buFont typeface="Arial"/>
              <a:buChar char="•"/>
              <a:defRPr sz="1800" kern="1200">
                <a:solidFill>
                  <a:schemeClr val="tx1">
                    <a:lumMod val="65000"/>
                    <a:lumOff val="35000"/>
                  </a:schemeClr>
                </a:solidFill>
                <a:latin typeface="Century Gothic" pitchFamily="34" charset="0"/>
                <a:ea typeface="+mn-ea"/>
                <a:cs typeface="+mn-cs"/>
              </a:defRPr>
            </a:lvl2pPr>
            <a:lvl3pPr marL="855663" indent="-228600" algn="l" defTabSz="914400" rtl="0" eaLnBrk="1" latinLnBrk="0" hangingPunct="1">
              <a:spcBef>
                <a:spcPts val="600"/>
              </a:spcBef>
              <a:buClr>
                <a:schemeClr val="accent1"/>
              </a:buClr>
              <a:buSzPct val="100000"/>
              <a:buFont typeface="Wingdings 2" pitchFamily="18" charset="2"/>
              <a:buChar char="¡"/>
              <a:defRPr sz="1800" kern="1200">
                <a:solidFill>
                  <a:schemeClr val="tx1">
                    <a:lumMod val="65000"/>
                    <a:lumOff val="35000"/>
                  </a:schemeClr>
                </a:solidFill>
                <a:latin typeface="Century Gothic" pitchFamily="34" charset="0"/>
                <a:ea typeface="+mn-ea"/>
                <a:cs typeface="+mn-cs"/>
              </a:defRPr>
            </a:lvl3pPr>
            <a:lvl4pPr marL="1033463" indent="-228600" algn="l" defTabSz="914400" rtl="0" eaLnBrk="1" latinLnBrk="0" hangingPunct="1">
              <a:spcBef>
                <a:spcPts val="600"/>
              </a:spcBef>
              <a:buClr>
                <a:schemeClr val="accent1"/>
              </a:buClr>
              <a:buSzPct val="100000"/>
              <a:buFont typeface="Wingdings 2" pitchFamily="18" charset="2"/>
              <a:buChar char="¡"/>
              <a:tabLst>
                <a:tab pos="1143000" algn="l"/>
              </a:tabLst>
              <a:defRPr sz="1800" kern="1200">
                <a:solidFill>
                  <a:schemeClr val="tx1">
                    <a:lumMod val="65000"/>
                    <a:lumOff val="35000"/>
                  </a:schemeClr>
                </a:solidFill>
                <a:latin typeface="Century Gothic" pitchFamily="34" charset="0"/>
                <a:ea typeface="+mn-ea"/>
                <a:cs typeface="+mn-cs"/>
              </a:defRPr>
            </a:lvl4pPr>
            <a:lvl5pPr marL="1312863" indent="-228600" algn="l" defTabSz="914400" rtl="0" eaLnBrk="1" latinLnBrk="0" hangingPunct="1">
              <a:spcBef>
                <a:spcPts val="600"/>
              </a:spcBef>
              <a:buClr>
                <a:schemeClr val="accent1"/>
              </a:buClr>
              <a:buSzPct val="100000"/>
              <a:buFont typeface="Wingdings 2" pitchFamily="18" charset="2"/>
              <a:buChar char="¡"/>
              <a:defRPr sz="1800" kern="1200">
                <a:solidFill>
                  <a:schemeClr val="tx1">
                    <a:lumMod val="65000"/>
                    <a:lumOff val="35000"/>
                  </a:schemeClr>
                </a:solidFill>
                <a:latin typeface="Century Gothic" pitchFamily="34" charset="0"/>
                <a:ea typeface="+mn-ea"/>
                <a:cs typeface="+mn-cs"/>
              </a:defRPr>
            </a:lvl5pPr>
            <a:lvl6pPr marL="1377950" indent="-228600"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2"/>
                </a:solidFill>
                <a:latin typeface="+mn-lt"/>
                <a:ea typeface="+mn-ea"/>
                <a:cs typeface="+mn-cs"/>
              </a:defRPr>
            </a:lvl6pPr>
            <a:lvl7pPr marL="1603375" indent="-228600" algn="l" defTabSz="914400" rtl="0" eaLnBrk="1" latinLnBrk="0" hangingPunct="1">
              <a:spcBef>
                <a:spcPct val="20000"/>
              </a:spcBef>
              <a:buClr>
                <a:schemeClr val="accent1"/>
              </a:buClr>
              <a:buFont typeface="Wingdings 2" pitchFamily="18" charset="2"/>
              <a:buChar char=""/>
              <a:defRPr lang="en-US" sz="1800" kern="1200" dirty="0" smtClean="0">
                <a:solidFill>
                  <a:schemeClr val="tx2"/>
                </a:solidFill>
                <a:latin typeface="+mn-lt"/>
                <a:ea typeface="+mn-ea"/>
                <a:cs typeface="+mn-cs"/>
              </a:defRPr>
            </a:lvl7pPr>
            <a:lvl8pPr marL="1830388" indent="-228600"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2"/>
                </a:solidFill>
                <a:latin typeface="+mn-lt"/>
                <a:ea typeface="+mn-ea"/>
                <a:cs typeface="+mn-cs"/>
              </a:defRPr>
            </a:lvl8pPr>
            <a:lvl9pPr marL="2057400" indent="-228600" algn="l" defTabSz="914400" rtl="0" eaLnBrk="1" latinLnBrk="0" hangingPunct="1">
              <a:spcBef>
                <a:spcPct val="20000"/>
              </a:spcBef>
              <a:buClr>
                <a:schemeClr val="accent1"/>
              </a:buClr>
              <a:buFont typeface="Wingdings 2" pitchFamily="18" charset="2"/>
              <a:buChar char=""/>
              <a:defRPr lang="en-US" sz="1800" kern="1200" dirty="0">
                <a:solidFill>
                  <a:schemeClr val="tx2"/>
                </a:solidFill>
                <a:latin typeface="+mn-lt"/>
                <a:ea typeface="+mn-ea"/>
                <a:cs typeface="+mn-cs"/>
              </a:defRPr>
            </a:lvl9pPr>
          </a:lstStyle>
          <a:p>
            <a:pPr marL="0" indent="0">
              <a:spcBef>
                <a:spcPts val="0"/>
              </a:spcBef>
              <a:buNone/>
            </a:pPr>
            <a:r>
              <a:rPr lang="en-US" b="1" dirty="0">
                <a:solidFill>
                  <a:schemeClr val="tx1"/>
                </a:solidFill>
                <a:latin typeface="+mn-lt"/>
                <a:cs typeface="Arial"/>
              </a:rPr>
              <a:t>Submit your application.</a:t>
            </a:r>
          </a:p>
          <a:p>
            <a:pPr marL="0" indent="0">
              <a:spcBef>
                <a:spcPts val="0"/>
              </a:spcBef>
              <a:buNone/>
            </a:pPr>
            <a:r>
              <a:rPr lang="en-US" dirty="0">
                <a:solidFill>
                  <a:schemeClr val="tx1"/>
                </a:solidFill>
                <a:latin typeface="+mn-lt"/>
                <a:cs typeface="Arial"/>
              </a:rPr>
              <a:t>Contact PAN by phone or apply online through our portals.</a:t>
            </a:r>
          </a:p>
        </p:txBody>
      </p:sp>
      <p:sp>
        <p:nvSpPr>
          <p:cNvPr id="9" name="Content Placeholder 2"/>
          <p:cNvSpPr txBox="1">
            <a:spLocks/>
          </p:cNvSpPr>
          <p:nvPr/>
        </p:nvSpPr>
        <p:spPr bwMode="auto">
          <a:xfrm>
            <a:off x="885817" y="3624580"/>
            <a:ext cx="7772401" cy="1107996"/>
          </a:xfrm>
          <a:prstGeom prst="rect">
            <a:avLst/>
          </a:prstGeom>
          <a:gradFill flip="none" rotWithShape="1">
            <a:gsLst>
              <a:gs pos="100000">
                <a:schemeClr val="accent1">
                  <a:lumMod val="20000"/>
                  <a:lumOff val="80000"/>
                </a:schemeClr>
              </a:gs>
              <a:gs pos="0">
                <a:prstClr val="white">
                  <a:alpha val="0"/>
                </a:prstClr>
              </a:gs>
            </a:gsLst>
            <a:lin ang="0" scaled="1"/>
            <a:tileRect/>
          </a:gradFill>
          <a:ln>
            <a:noFill/>
          </a:ln>
          <a:extLst>
            <a:ext uri="{FAA26D3D-D897-4be2-8F04-BA451C77F1D7}">
              <ma14:placeholderFlag xmlns:ma14="http://schemas.microsoft.com/office/mac/drawingml/2011/main" val="1"/>
            </a:ext>
          </a:extLst>
        </p:spPr>
        <p:txBody>
          <a:bodyPr vert="horz" wrap="square" lIns="1188720" tIns="91440" rIns="91440" bIns="91440" numCol="1" anchor="t" anchorCtr="0" compatLnSpc="1">
            <a:prstTxWarp prst="textNoShape">
              <a:avLst/>
            </a:prstTxWarp>
            <a:spAutoFit/>
          </a:bodyPr>
          <a:lstStyle>
            <a:lvl1pPr marL="225425" indent="-225425" algn="l" rtl="0" eaLnBrk="0" fontAlgn="base" hangingPunct="0">
              <a:spcBef>
                <a:spcPct val="25000"/>
              </a:spcBef>
              <a:spcAft>
                <a:spcPct val="10000"/>
              </a:spcAft>
              <a:buClr>
                <a:srgbClr val="1679C2"/>
              </a:buClr>
              <a:buSzPct val="85000"/>
              <a:buFont typeface="Arial" charset="0"/>
              <a:buChar char="•"/>
              <a:defRPr sz="2000">
                <a:solidFill>
                  <a:schemeClr val="tx1"/>
                </a:solidFill>
                <a:latin typeface="Arial"/>
                <a:ea typeface="ＭＳ Ｐゴシック"/>
                <a:cs typeface="Arial"/>
              </a:defRPr>
            </a:lvl1pPr>
            <a:lvl2pPr marL="457200" indent="-230188" algn="l" rtl="0" eaLnBrk="0" fontAlgn="base" hangingPunct="0">
              <a:spcBef>
                <a:spcPct val="15000"/>
              </a:spcBef>
              <a:spcAft>
                <a:spcPct val="0"/>
              </a:spcAft>
              <a:buClr>
                <a:srgbClr val="1679C2"/>
              </a:buClr>
              <a:buFont typeface="Calibri" charset="0"/>
              <a:buChar char="›"/>
              <a:defRPr>
                <a:solidFill>
                  <a:srgbClr val="1679C2"/>
                </a:solidFill>
                <a:latin typeface="Arial"/>
                <a:ea typeface="ＭＳ Ｐゴシック"/>
                <a:cs typeface="Arial"/>
              </a:defRPr>
            </a:lvl2pPr>
            <a:lvl3pPr marL="741363" indent="-282575" algn="l" rtl="0" eaLnBrk="0" fontAlgn="base" hangingPunct="0">
              <a:spcBef>
                <a:spcPct val="15000"/>
              </a:spcBef>
              <a:spcAft>
                <a:spcPct val="0"/>
              </a:spcAft>
              <a:buClr>
                <a:srgbClr val="1679C2"/>
              </a:buClr>
              <a:buFont typeface="Calibri" charset="0"/>
              <a:buChar char="»"/>
              <a:defRPr sz="1600">
                <a:solidFill>
                  <a:srgbClr val="000000"/>
                </a:solidFill>
                <a:latin typeface="Arial"/>
                <a:ea typeface="ＭＳ Ｐゴシック"/>
                <a:cs typeface="Arial"/>
              </a:defRPr>
            </a:lvl3pPr>
            <a:lvl4pPr marL="1027113" indent="-284163" algn="l" rtl="0" eaLnBrk="0" fontAlgn="base" hangingPunct="0">
              <a:spcBef>
                <a:spcPct val="15000"/>
              </a:spcBef>
              <a:spcAft>
                <a:spcPct val="0"/>
              </a:spcAft>
              <a:buClr>
                <a:srgbClr val="1679C2"/>
              </a:buClr>
              <a:buSzPct val="80000"/>
              <a:buFont typeface="Calibri" charset="0"/>
              <a:buChar char="−"/>
              <a:defRPr sz="1600">
                <a:solidFill>
                  <a:srgbClr val="000000"/>
                </a:solidFill>
                <a:latin typeface="Arial"/>
                <a:ea typeface="ＭＳ Ｐゴシック"/>
                <a:cs typeface="Arial"/>
              </a:defRPr>
            </a:lvl4pPr>
            <a:lvl5pPr marL="1312863" indent="-284163" algn="l" rtl="0" eaLnBrk="0" fontAlgn="base" hangingPunct="0">
              <a:spcBef>
                <a:spcPct val="15000"/>
              </a:spcBef>
              <a:spcAft>
                <a:spcPct val="0"/>
              </a:spcAft>
              <a:buClr>
                <a:srgbClr val="1679C2"/>
              </a:buClr>
              <a:buSzPct val="80000"/>
              <a:buFont typeface="Calibri" charset="0"/>
              <a:buChar char="−"/>
              <a:defRPr sz="1600">
                <a:solidFill>
                  <a:srgbClr val="000000"/>
                </a:solidFill>
                <a:latin typeface="Arial"/>
                <a:ea typeface="ＭＳ Ｐゴシック"/>
                <a:cs typeface="Arial"/>
              </a:defRPr>
            </a:lvl5pPr>
            <a:lvl6pPr marL="2514600" indent="-228600" algn="l" rtl="0" eaLnBrk="1" fontAlgn="base" hangingPunct="1">
              <a:spcBef>
                <a:spcPct val="20000"/>
              </a:spcBef>
              <a:spcAft>
                <a:spcPct val="0"/>
              </a:spcAft>
              <a:buChar char="»"/>
              <a:defRPr sz="1400">
                <a:solidFill>
                  <a:schemeClr val="bg2"/>
                </a:solidFill>
                <a:latin typeface="+mn-lt"/>
                <a:ea typeface="+mn-ea"/>
              </a:defRPr>
            </a:lvl6pPr>
            <a:lvl7pPr marL="2971800" indent="-228600" algn="l" rtl="0" eaLnBrk="1" fontAlgn="base" hangingPunct="1">
              <a:spcBef>
                <a:spcPct val="20000"/>
              </a:spcBef>
              <a:spcAft>
                <a:spcPct val="0"/>
              </a:spcAft>
              <a:buChar char="»"/>
              <a:defRPr sz="1400">
                <a:solidFill>
                  <a:schemeClr val="bg2"/>
                </a:solidFill>
                <a:latin typeface="+mn-lt"/>
                <a:ea typeface="+mn-ea"/>
              </a:defRPr>
            </a:lvl7pPr>
            <a:lvl8pPr marL="3429000" indent="-228600" algn="l" rtl="0" eaLnBrk="1" fontAlgn="base" hangingPunct="1">
              <a:spcBef>
                <a:spcPct val="20000"/>
              </a:spcBef>
              <a:spcAft>
                <a:spcPct val="0"/>
              </a:spcAft>
              <a:buChar char="»"/>
              <a:defRPr sz="1400">
                <a:solidFill>
                  <a:schemeClr val="bg2"/>
                </a:solidFill>
                <a:latin typeface="+mn-lt"/>
                <a:ea typeface="+mn-ea"/>
              </a:defRPr>
            </a:lvl8pPr>
            <a:lvl9pPr marL="3886200" indent="-228600" algn="l" rtl="0" eaLnBrk="1" fontAlgn="base" hangingPunct="1">
              <a:spcBef>
                <a:spcPct val="20000"/>
              </a:spcBef>
              <a:spcAft>
                <a:spcPct val="0"/>
              </a:spcAft>
              <a:buChar char="»"/>
              <a:defRPr sz="1400">
                <a:solidFill>
                  <a:schemeClr val="bg2"/>
                </a:solidFill>
                <a:latin typeface="+mn-lt"/>
                <a:ea typeface="+mn-ea"/>
              </a:defRPr>
            </a:lvl9pPr>
          </a:lstStyle>
          <a:p>
            <a:pPr marL="0" indent="0">
              <a:spcBef>
                <a:spcPts val="0"/>
              </a:spcBef>
              <a:spcAft>
                <a:spcPts val="0"/>
              </a:spcAft>
              <a:buNone/>
            </a:pPr>
            <a:r>
              <a:rPr lang="en-US" b="1" dirty="0">
                <a:latin typeface="+mn-lt"/>
              </a:rPr>
              <a:t>You’re enrolled!</a:t>
            </a:r>
          </a:p>
          <a:p>
            <a:pPr marL="0" indent="0">
              <a:spcBef>
                <a:spcPts val="0"/>
              </a:spcBef>
              <a:spcAft>
                <a:spcPts val="0"/>
              </a:spcAft>
              <a:buNone/>
            </a:pPr>
            <a:r>
              <a:rPr lang="en-US" dirty="0">
                <a:latin typeface="+mn-lt"/>
              </a:rPr>
              <a:t>The patient, provider or pharmacist can begin submitting reimbursement requests to PAN.</a:t>
            </a:r>
          </a:p>
        </p:txBody>
      </p:sp>
      <p:sp>
        <p:nvSpPr>
          <p:cNvPr id="10" name="Content Placeholder 2"/>
          <p:cNvSpPr txBox="1">
            <a:spLocks/>
          </p:cNvSpPr>
          <p:nvPr/>
        </p:nvSpPr>
        <p:spPr bwMode="auto">
          <a:xfrm>
            <a:off x="428617" y="2660278"/>
            <a:ext cx="8229601" cy="800219"/>
          </a:xfrm>
          <a:prstGeom prst="rect">
            <a:avLst/>
          </a:prstGeom>
          <a:gradFill flip="none" rotWithShape="1">
            <a:gsLst>
              <a:gs pos="100000">
                <a:schemeClr val="accent1">
                  <a:lumMod val="20000"/>
                  <a:lumOff val="80000"/>
                </a:schemeClr>
              </a:gs>
              <a:gs pos="0">
                <a:prstClr val="white">
                  <a:alpha val="0"/>
                </a:prstClr>
              </a:gs>
            </a:gsLst>
            <a:lin ang="0" scaled="1"/>
            <a:tileRect/>
          </a:gradFill>
          <a:ln>
            <a:noFill/>
          </a:ln>
          <a:extLst>
            <a:ext uri="{FAA26D3D-D897-4be2-8F04-BA451C77F1D7}">
              <ma14:placeholderFlag xmlns:ma14="http://schemas.microsoft.com/office/mac/drawingml/2011/main" val="1"/>
            </a:ext>
          </a:extLst>
        </p:spPr>
        <p:txBody>
          <a:bodyPr vert="horz" wrap="square" lIns="1188720" tIns="91440" rIns="91440" bIns="91440" numCol="1" anchor="t" anchorCtr="0" compatLnSpc="1">
            <a:prstTxWarp prst="textNoShape">
              <a:avLst/>
            </a:prstTxWarp>
            <a:spAutoFit/>
          </a:bodyPr>
          <a:lstStyle>
            <a:lvl1pPr marL="225425" indent="-225425" algn="l" rtl="0" eaLnBrk="0" fontAlgn="base" hangingPunct="0">
              <a:spcBef>
                <a:spcPct val="25000"/>
              </a:spcBef>
              <a:spcAft>
                <a:spcPct val="10000"/>
              </a:spcAft>
              <a:buClr>
                <a:srgbClr val="1679C2"/>
              </a:buClr>
              <a:buSzPct val="85000"/>
              <a:buFont typeface="Arial" charset="0"/>
              <a:buChar char="•"/>
              <a:defRPr sz="2000">
                <a:solidFill>
                  <a:schemeClr val="tx1"/>
                </a:solidFill>
                <a:latin typeface="Arial"/>
                <a:ea typeface="ＭＳ Ｐゴシック"/>
                <a:cs typeface="Arial"/>
              </a:defRPr>
            </a:lvl1pPr>
            <a:lvl2pPr marL="457200" indent="-230188" algn="l" rtl="0" eaLnBrk="0" fontAlgn="base" hangingPunct="0">
              <a:spcBef>
                <a:spcPct val="15000"/>
              </a:spcBef>
              <a:spcAft>
                <a:spcPct val="0"/>
              </a:spcAft>
              <a:buClr>
                <a:srgbClr val="1679C2"/>
              </a:buClr>
              <a:buFont typeface="Calibri" charset="0"/>
              <a:buChar char="›"/>
              <a:defRPr>
                <a:solidFill>
                  <a:srgbClr val="1679C2"/>
                </a:solidFill>
                <a:latin typeface="Arial"/>
                <a:ea typeface="ＭＳ Ｐゴシック"/>
                <a:cs typeface="Arial"/>
              </a:defRPr>
            </a:lvl2pPr>
            <a:lvl3pPr marL="741363" indent="-282575" algn="l" rtl="0" eaLnBrk="0" fontAlgn="base" hangingPunct="0">
              <a:spcBef>
                <a:spcPct val="15000"/>
              </a:spcBef>
              <a:spcAft>
                <a:spcPct val="0"/>
              </a:spcAft>
              <a:buClr>
                <a:srgbClr val="1679C2"/>
              </a:buClr>
              <a:buFont typeface="Calibri" charset="0"/>
              <a:buChar char="»"/>
              <a:defRPr sz="1600">
                <a:solidFill>
                  <a:srgbClr val="000000"/>
                </a:solidFill>
                <a:latin typeface="Arial"/>
                <a:ea typeface="ＭＳ Ｐゴシック"/>
                <a:cs typeface="Arial"/>
              </a:defRPr>
            </a:lvl3pPr>
            <a:lvl4pPr marL="1027113" indent="-284163" algn="l" rtl="0" eaLnBrk="0" fontAlgn="base" hangingPunct="0">
              <a:spcBef>
                <a:spcPct val="15000"/>
              </a:spcBef>
              <a:spcAft>
                <a:spcPct val="0"/>
              </a:spcAft>
              <a:buClr>
                <a:srgbClr val="1679C2"/>
              </a:buClr>
              <a:buSzPct val="80000"/>
              <a:buFont typeface="Calibri" charset="0"/>
              <a:buChar char="−"/>
              <a:defRPr sz="1600">
                <a:solidFill>
                  <a:srgbClr val="000000"/>
                </a:solidFill>
                <a:latin typeface="Arial"/>
                <a:ea typeface="ＭＳ Ｐゴシック"/>
                <a:cs typeface="Arial"/>
              </a:defRPr>
            </a:lvl4pPr>
            <a:lvl5pPr marL="1312863" indent="-284163" algn="l" rtl="0" eaLnBrk="0" fontAlgn="base" hangingPunct="0">
              <a:spcBef>
                <a:spcPct val="15000"/>
              </a:spcBef>
              <a:spcAft>
                <a:spcPct val="0"/>
              </a:spcAft>
              <a:buClr>
                <a:srgbClr val="1679C2"/>
              </a:buClr>
              <a:buSzPct val="80000"/>
              <a:buFont typeface="Calibri" charset="0"/>
              <a:buChar char="−"/>
              <a:defRPr sz="1600">
                <a:solidFill>
                  <a:srgbClr val="000000"/>
                </a:solidFill>
                <a:latin typeface="Arial"/>
                <a:ea typeface="ＭＳ Ｐゴシック"/>
                <a:cs typeface="Arial"/>
              </a:defRPr>
            </a:lvl5pPr>
            <a:lvl6pPr marL="2514600" indent="-228600" algn="l" rtl="0" eaLnBrk="1" fontAlgn="base" hangingPunct="1">
              <a:spcBef>
                <a:spcPct val="20000"/>
              </a:spcBef>
              <a:spcAft>
                <a:spcPct val="0"/>
              </a:spcAft>
              <a:buChar char="»"/>
              <a:defRPr sz="1400">
                <a:solidFill>
                  <a:schemeClr val="bg2"/>
                </a:solidFill>
                <a:latin typeface="+mn-lt"/>
                <a:ea typeface="+mn-ea"/>
              </a:defRPr>
            </a:lvl6pPr>
            <a:lvl7pPr marL="2971800" indent="-228600" algn="l" rtl="0" eaLnBrk="1" fontAlgn="base" hangingPunct="1">
              <a:spcBef>
                <a:spcPct val="20000"/>
              </a:spcBef>
              <a:spcAft>
                <a:spcPct val="0"/>
              </a:spcAft>
              <a:buChar char="»"/>
              <a:defRPr sz="1400">
                <a:solidFill>
                  <a:schemeClr val="bg2"/>
                </a:solidFill>
                <a:latin typeface="+mn-lt"/>
                <a:ea typeface="+mn-ea"/>
              </a:defRPr>
            </a:lvl7pPr>
            <a:lvl8pPr marL="3429000" indent="-228600" algn="l" rtl="0" eaLnBrk="1" fontAlgn="base" hangingPunct="1">
              <a:spcBef>
                <a:spcPct val="20000"/>
              </a:spcBef>
              <a:spcAft>
                <a:spcPct val="0"/>
              </a:spcAft>
              <a:buChar char="»"/>
              <a:defRPr sz="1400">
                <a:solidFill>
                  <a:schemeClr val="bg2"/>
                </a:solidFill>
                <a:latin typeface="+mn-lt"/>
                <a:ea typeface="+mn-ea"/>
              </a:defRPr>
            </a:lvl8pPr>
            <a:lvl9pPr marL="3886200" indent="-228600" algn="l" rtl="0" eaLnBrk="1" fontAlgn="base" hangingPunct="1">
              <a:spcBef>
                <a:spcPct val="20000"/>
              </a:spcBef>
              <a:spcAft>
                <a:spcPct val="0"/>
              </a:spcAft>
              <a:buChar char="»"/>
              <a:defRPr sz="1400">
                <a:solidFill>
                  <a:schemeClr val="bg2"/>
                </a:solidFill>
                <a:latin typeface="+mn-lt"/>
                <a:ea typeface="+mn-ea"/>
              </a:defRPr>
            </a:lvl9pPr>
          </a:lstStyle>
          <a:p>
            <a:pPr marL="0" indent="0">
              <a:spcBef>
                <a:spcPts val="0"/>
              </a:spcBef>
              <a:spcAft>
                <a:spcPts val="0"/>
              </a:spcAft>
              <a:buNone/>
            </a:pPr>
            <a:r>
              <a:rPr lang="en-US" b="1" dirty="0">
                <a:latin typeface="+mn-lt"/>
              </a:rPr>
              <a:t>PAN will review your application.</a:t>
            </a:r>
          </a:p>
          <a:p>
            <a:pPr marL="0" indent="0">
              <a:spcBef>
                <a:spcPts val="0"/>
              </a:spcBef>
              <a:spcAft>
                <a:spcPts val="0"/>
              </a:spcAft>
              <a:buNone/>
            </a:pPr>
            <a:r>
              <a:rPr lang="en-US" dirty="0">
                <a:latin typeface="+mn-lt"/>
              </a:rPr>
              <a:t>PAN will provide an enrollment decision in one minute.</a:t>
            </a:r>
          </a:p>
        </p:txBody>
      </p:sp>
      <p:sp>
        <p:nvSpPr>
          <p:cNvPr id="11" name="Oval 10"/>
          <p:cNvSpPr/>
          <p:nvPr/>
        </p:nvSpPr>
        <p:spPr>
          <a:xfrm>
            <a:off x="561315" y="1814748"/>
            <a:ext cx="400986" cy="467092"/>
          </a:xfrm>
          <a:prstGeom prst="ellips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solidFill>
                  <a:schemeClr val="bg1"/>
                </a:solidFill>
                <a:latin typeface="Arial Black"/>
                <a:cs typeface="Arial Black"/>
              </a:rPr>
              <a:t>1</a:t>
            </a:r>
          </a:p>
        </p:txBody>
      </p:sp>
      <p:sp>
        <p:nvSpPr>
          <p:cNvPr id="12" name="Oval 11"/>
          <p:cNvSpPr/>
          <p:nvPr/>
        </p:nvSpPr>
        <p:spPr>
          <a:xfrm>
            <a:off x="914399" y="2861680"/>
            <a:ext cx="408756" cy="470781"/>
          </a:xfrm>
          <a:prstGeom prst="ellips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solidFill>
                  <a:schemeClr val="bg1"/>
                </a:solidFill>
                <a:latin typeface="Arial Black"/>
                <a:cs typeface="Arial Black"/>
              </a:rPr>
              <a:t>2</a:t>
            </a:r>
          </a:p>
        </p:txBody>
      </p:sp>
      <p:sp>
        <p:nvSpPr>
          <p:cNvPr id="13" name="Oval 12"/>
          <p:cNvSpPr/>
          <p:nvPr/>
        </p:nvSpPr>
        <p:spPr>
          <a:xfrm>
            <a:off x="1323155" y="4006252"/>
            <a:ext cx="424435" cy="436067"/>
          </a:xfrm>
          <a:prstGeom prst="ellips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solidFill>
                  <a:schemeClr val="bg1"/>
                </a:solidFill>
                <a:latin typeface="Arial Black"/>
                <a:cs typeface="Arial Black"/>
              </a:rPr>
              <a:t>3</a:t>
            </a:r>
          </a:p>
        </p:txBody>
      </p:sp>
      <p:sp>
        <p:nvSpPr>
          <p:cNvPr id="7" name="TextBox 6"/>
          <p:cNvSpPr txBox="1"/>
          <p:nvPr/>
        </p:nvSpPr>
        <p:spPr>
          <a:xfrm>
            <a:off x="2569897" y="5264478"/>
            <a:ext cx="3947040" cy="369332"/>
          </a:xfrm>
          <a:prstGeom prst="rect">
            <a:avLst/>
          </a:prstGeom>
          <a:gradFill flip="none" rotWithShape="1">
            <a:gsLst>
              <a:gs pos="0">
                <a:srgbClr val="B2B2B2">
                  <a:tint val="66000"/>
                  <a:satMod val="160000"/>
                </a:srgbClr>
              </a:gs>
              <a:gs pos="50000">
                <a:srgbClr val="B2B2B2">
                  <a:tint val="44500"/>
                  <a:satMod val="160000"/>
                </a:srgbClr>
              </a:gs>
              <a:gs pos="100000">
                <a:srgbClr val="B2B2B2">
                  <a:tint val="23500"/>
                  <a:satMod val="160000"/>
                </a:srgbClr>
              </a:gs>
            </a:gsLst>
            <a:path path="circle">
              <a:fillToRect l="100000" t="100000"/>
            </a:path>
            <a:tileRect r="-100000" b="-100000"/>
          </a:gradFill>
        </p:spPr>
        <p:txBody>
          <a:bodyPr wrap="square" rtlCol="0">
            <a:spAutoFit/>
          </a:bodyPr>
          <a:lstStyle/>
          <a:p>
            <a:pPr algn="ctr"/>
            <a:r>
              <a:rPr lang="en-US" b="1" dirty="0">
                <a:solidFill>
                  <a:schemeClr val="tx2"/>
                </a:solidFill>
              </a:rPr>
              <a:t>Questions? Call us at 866-316-7263 </a:t>
            </a:r>
          </a:p>
        </p:txBody>
      </p:sp>
    </p:spTree>
    <p:extLst>
      <p:ext uri="{BB962C8B-B14F-4D97-AF65-F5344CB8AC3E}">
        <p14:creationId xmlns:p14="http://schemas.microsoft.com/office/powerpoint/2010/main" val="11760194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38AFC7E-BB3B-47E9-81DA-898F010A74C4}"/>
              </a:ext>
            </a:extLst>
          </p:cNvPr>
          <p:cNvSpPr>
            <a:spLocks noGrp="1"/>
          </p:cNvSpPr>
          <p:nvPr>
            <p:ph type="title"/>
          </p:nvPr>
        </p:nvSpPr>
        <p:spPr/>
        <p:txBody>
          <a:bodyPr/>
          <a:lstStyle/>
          <a:p>
            <a:r>
              <a:rPr lang="en-US" dirty="0"/>
              <a:t>How Long is My Patient’s Grant?</a:t>
            </a:r>
          </a:p>
        </p:txBody>
      </p:sp>
      <p:sp>
        <p:nvSpPr>
          <p:cNvPr id="3" name="Content Placeholder 2">
            <a:extLst>
              <a:ext uri="{FF2B5EF4-FFF2-40B4-BE49-F238E27FC236}">
                <a16:creationId xmlns:a16="http://schemas.microsoft.com/office/drawing/2014/main" xmlns="" id="{BA342B30-80FB-4382-A180-1A241D84865C}"/>
              </a:ext>
            </a:extLst>
          </p:cNvPr>
          <p:cNvSpPr>
            <a:spLocks noGrp="1"/>
          </p:cNvSpPr>
          <p:nvPr>
            <p:ph idx="1"/>
          </p:nvPr>
        </p:nvSpPr>
        <p:spPr/>
        <p:txBody>
          <a:bodyPr/>
          <a:lstStyle/>
          <a:p>
            <a:pPr>
              <a:spcAft>
                <a:spcPts val="1200"/>
              </a:spcAft>
            </a:pPr>
            <a:r>
              <a:rPr lang="en-US" dirty="0">
                <a:solidFill>
                  <a:schemeClr val="tx2"/>
                </a:solidFill>
              </a:rPr>
              <a:t>Grant Timeline</a:t>
            </a:r>
          </a:p>
          <a:p>
            <a:pPr marL="576263" lvl="1" indent="-342900">
              <a:buFont typeface="Arial" panose="020B0604020202020204" pitchFamily="34" charset="0"/>
              <a:buChar char="•"/>
            </a:pPr>
            <a:r>
              <a:rPr lang="en-US" sz="2000" dirty="0"/>
              <a:t>Each eligibility period is for 12 months and new patients receive a 3-month lookback period.</a:t>
            </a:r>
          </a:p>
          <a:p>
            <a:pPr marL="576263" lvl="1" indent="-342900">
              <a:buFont typeface="Arial" panose="020B0604020202020204" pitchFamily="34" charset="0"/>
              <a:buChar char="•"/>
            </a:pPr>
            <a:r>
              <a:rPr lang="en-US" sz="2000" dirty="0"/>
              <a:t>PAN must receive and pay claim every 120 days to continue enrollment. </a:t>
            </a:r>
          </a:p>
          <a:p>
            <a:pPr lvl="1" indent="0">
              <a:buNone/>
            </a:pPr>
            <a:endParaRPr lang="en-US" dirty="0"/>
          </a:p>
          <a:p>
            <a:pPr>
              <a:spcAft>
                <a:spcPts val="1200"/>
              </a:spcAft>
            </a:pPr>
            <a:r>
              <a:rPr lang="en-US" dirty="0">
                <a:solidFill>
                  <a:schemeClr val="tx2"/>
                </a:solidFill>
              </a:rPr>
              <a:t>Renew Your Grant</a:t>
            </a:r>
          </a:p>
          <a:p>
            <a:pPr marL="576263" lvl="1" indent="-342900">
              <a:buFont typeface="Arial" panose="020B0604020202020204" pitchFamily="34" charset="0"/>
              <a:buChar char="•"/>
            </a:pPr>
            <a:r>
              <a:rPr lang="en-US" sz="2000" dirty="0"/>
              <a:t>After 12 months, the patient can renew for another year of assistance as needed. </a:t>
            </a:r>
          </a:p>
          <a:p>
            <a:pPr>
              <a:spcAft>
                <a:spcPts val="1200"/>
              </a:spcAft>
            </a:pPr>
            <a:r>
              <a:rPr lang="en-US" dirty="0">
                <a:solidFill>
                  <a:schemeClr val="tx2"/>
                </a:solidFill>
              </a:rPr>
              <a:t/>
            </a:r>
            <a:br>
              <a:rPr lang="en-US" dirty="0">
                <a:solidFill>
                  <a:schemeClr val="tx2"/>
                </a:solidFill>
              </a:rPr>
            </a:br>
            <a:r>
              <a:rPr lang="en-US" dirty="0">
                <a:solidFill>
                  <a:schemeClr val="tx2"/>
                </a:solidFill>
              </a:rPr>
              <a:t>Need Additional Support?</a:t>
            </a:r>
          </a:p>
          <a:p>
            <a:pPr marL="576263" lvl="1" indent="-342900">
              <a:buFont typeface="Arial" panose="020B0604020202020204" pitchFamily="34" charset="0"/>
              <a:buChar char="•"/>
            </a:pPr>
            <a:r>
              <a:rPr lang="en-US" sz="2000" dirty="0"/>
              <a:t>If the patient runs out of funding before their enrollment period ends, they can request a second grant if the disease fund is open.</a:t>
            </a:r>
          </a:p>
          <a:p>
            <a:endParaRPr lang="en-US" dirty="0"/>
          </a:p>
        </p:txBody>
      </p:sp>
      <p:sp>
        <p:nvSpPr>
          <p:cNvPr id="4" name="Footer Placeholder 3">
            <a:extLst>
              <a:ext uri="{FF2B5EF4-FFF2-40B4-BE49-F238E27FC236}">
                <a16:creationId xmlns:a16="http://schemas.microsoft.com/office/drawing/2014/main" xmlns="" id="{79E193AC-393F-4372-A52F-9420EE75EF2F}"/>
              </a:ext>
            </a:extLst>
          </p:cNvPr>
          <p:cNvSpPr>
            <a:spLocks noGrp="1"/>
          </p:cNvSpPr>
          <p:nvPr>
            <p:ph type="ftr" sz="quarter" idx="11"/>
          </p:nvPr>
        </p:nvSpPr>
        <p:spPr/>
        <p:txBody>
          <a:bodyPr/>
          <a:lstStyle/>
          <a:p>
            <a:r>
              <a:rPr lang="en-US" dirty="0"/>
              <a:t>PAN Foundation</a:t>
            </a:r>
          </a:p>
        </p:txBody>
      </p:sp>
      <p:sp>
        <p:nvSpPr>
          <p:cNvPr id="5" name="Slide Number Placeholder 4">
            <a:extLst>
              <a:ext uri="{FF2B5EF4-FFF2-40B4-BE49-F238E27FC236}">
                <a16:creationId xmlns:a16="http://schemas.microsoft.com/office/drawing/2014/main" xmlns="" id="{0BA77173-07DE-4D01-A8FC-2BCBA7F14861}"/>
              </a:ext>
            </a:extLst>
          </p:cNvPr>
          <p:cNvSpPr>
            <a:spLocks noGrp="1"/>
          </p:cNvSpPr>
          <p:nvPr>
            <p:ph type="sldNum" sz="quarter" idx="12"/>
          </p:nvPr>
        </p:nvSpPr>
        <p:spPr/>
        <p:txBody>
          <a:bodyPr/>
          <a:lstStyle/>
          <a:p>
            <a:fld id="{845C981C-96CA-4D81-96B2-DCB7C5D6672F}" type="slidenum">
              <a:rPr lang="en-US" smtClean="0"/>
              <a:t>16</a:t>
            </a:fld>
            <a:endParaRPr lang="en-US" dirty="0"/>
          </a:p>
        </p:txBody>
      </p:sp>
    </p:spTree>
    <p:extLst>
      <p:ext uri="{BB962C8B-B14F-4D97-AF65-F5344CB8AC3E}">
        <p14:creationId xmlns:p14="http://schemas.microsoft.com/office/powerpoint/2010/main" val="31537086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xmlns="" id="{3B870DD3-3CB9-4957-B284-8DF21D876192}"/>
              </a:ext>
            </a:extLst>
          </p:cNvPr>
          <p:cNvSpPr>
            <a:spLocks noGrp="1"/>
          </p:cNvSpPr>
          <p:nvPr>
            <p:ph idx="1"/>
          </p:nvPr>
        </p:nvSpPr>
        <p:spPr>
          <a:xfrm>
            <a:off x="457200" y="1485651"/>
            <a:ext cx="3886200" cy="4343400"/>
          </a:xfrm>
        </p:spPr>
        <p:txBody>
          <a:bodyPr/>
          <a:lstStyle/>
          <a:p>
            <a:r>
              <a:rPr lang="en-US" dirty="0"/>
              <a:t>Assistance Amount: $7,200</a:t>
            </a:r>
          </a:p>
          <a:p>
            <a:endParaRPr lang="en-US" dirty="0"/>
          </a:p>
        </p:txBody>
      </p:sp>
      <p:sp>
        <p:nvSpPr>
          <p:cNvPr id="3" name="Footer Placeholder 2">
            <a:extLst>
              <a:ext uri="{FF2B5EF4-FFF2-40B4-BE49-F238E27FC236}">
                <a16:creationId xmlns:a16="http://schemas.microsoft.com/office/drawing/2014/main" xmlns="" id="{297F7ADA-F56F-41C7-ACC5-5B316E15E9CF}"/>
              </a:ext>
            </a:extLst>
          </p:cNvPr>
          <p:cNvSpPr>
            <a:spLocks noGrp="1"/>
          </p:cNvSpPr>
          <p:nvPr>
            <p:ph type="ftr" sz="quarter" idx="11"/>
          </p:nvPr>
        </p:nvSpPr>
        <p:spPr/>
        <p:txBody>
          <a:bodyPr/>
          <a:lstStyle/>
          <a:p>
            <a:r>
              <a:rPr lang="en-US"/>
              <a:t>PAN Foundation</a:t>
            </a:r>
            <a:endParaRPr lang="en-US" dirty="0"/>
          </a:p>
        </p:txBody>
      </p:sp>
      <p:sp>
        <p:nvSpPr>
          <p:cNvPr id="4" name="Slide Number Placeholder 3">
            <a:extLst>
              <a:ext uri="{FF2B5EF4-FFF2-40B4-BE49-F238E27FC236}">
                <a16:creationId xmlns:a16="http://schemas.microsoft.com/office/drawing/2014/main" xmlns="" id="{B9EF2186-D216-4A7A-9AA7-1E42A9856A78}"/>
              </a:ext>
            </a:extLst>
          </p:cNvPr>
          <p:cNvSpPr>
            <a:spLocks noGrp="1"/>
          </p:cNvSpPr>
          <p:nvPr>
            <p:ph type="sldNum" sz="quarter" idx="12"/>
          </p:nvPr>
        </p:nvSpPr>
        <p:spPr/>
        <p:txBody>
          <a:bodyPr/>
          <a:lstStyle/>
          <a:p>
            <a:fld id="{845C981C-96CA-4D81-96B2-DCB7C5D6672F}" type="slidenum">
              <a:rPr lang="en-US" smtClean="0"/>
              <a:t>17</a:t>
            </a:fld>
            <a:endParaRPr lang="en-US" dirty="0"/>
          </a:p>
        </p:txBody>
      </p:sp>
      <p:sp>
        <p:nvSpPr>
          <p:cNvPr id="5" name="Content Placeholder 4">
            <a:extLst>
              <a:ext uri="{FF2B5EF4-FFF2-40B4-BE49-F238E27FC236}">
                <a16:creationId xmlns:a16="http://schemas.microsoft.com/office/drawing/2014/main" xmlns="" id="{7ABB5A65-7A82-4D55-8B61-AA2FDEFB064E}"/>
              </a:ext>
            </a:extLst>
          </p:cNvPr>
          <p:cNvSpPr>
            <a:spLocks noGrp="1"/>
          </p:cNvSpPr>
          <p:nvPr>
            <p:ph idx="13"/>
          </p:nvPr>
        </p:nvSpPr>
        <p:spPr/>
        <p:txBody>
          <a:bodyPr/>
          <a:lstStyle/>
          <a:p>
            <a:r>
              <a:rPr lang="en-US" dirty="0"/>
              <a:t>People Enrolled in the Hepatitis C Fund at PAN in the Last 24 Months</a:t>
            </a:r>
          </a:p>
        </p:txBody>
      </p:sp>
      <p:pic>
        <p:nvPicPr>
          <p:cNvPr id="13" name="Picture 12">
            <a:extLst>
              <a:ext uri="{FF2B5EF4-FFF2-40B4-BE49-F238E27FC236}">
                <a16:creationId xmlns:a16="http://schemas.microsoft.com/office/drawing/2014/main" xmlns="" id="{F404317F-0C27-4012-8F09-EF44BC6076E7}"/>
              </a:ext>
            </a:extLst>
          </p:cNvPr>
          <p:cNvPicPr>
            <a:picLocks noChangeAspect="1"/>
          </p:cNvPicPr>
          <p:nvPr/>
        </p:nvPicPr>
        <p:blipFill>
          <a:blip r:embed="rId2"/>
          <a:stretch>
            <a:fillRect/>
          </a:stretch>
        </p:blipFill>
        <p:spPr>
          <a:xfrm>
            <a:off x="457200" y="1961653"/>
            <a:ext cx="8554453" cy="3867398"/>
          </a:xfrm>
          <a:prstGeom prst="rect">
            <a:avLst/>
          </a:prstGeom>
        </p:spPr>
      </p:pic>
    </p:spTree>
    <p:extLst>
      <p:ext uri="{BB962C8B-B14F-4D97-AF65-F5344CB8AC3E}">
        <p14:creationId xmlns:p14="http://schemas.microsoft.com/office/powerpoint/2010/main" val="14696195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xmlns="" id="{43FE1669-6F7D-40C5-B9F4-6355ECD746B6}"/>
              </a:ext>
            </a:extLst>
          </p:cNvPr>
          <p:cNvSpPr>
            <a:spLocks noGrp="1"/>
          </p:cNvSpPr>
          <p:nvPr>
            <p:ph idx="1"/>
          </p:nvPr>
        </p:nvSpPr>
        <p:spPr>
          <a:xfrm>
            <a:off x="457200" y="1477544"/>
            <a:ext cx="3886200" cy="4343400"/>
          </a:xfrm>
        </p:spPr>
        <p:txBody>
          <a:bodyPr/>
          <a:lstStyle/>
          <a:p>
            <a:r>
              <a:rPr lang="en-US" dirty="0"/>
              <a:t>Assistance Amount: $3,600</a:t>
            </a:r>
          </a:p>
        </p:txBody>
      </p:sp>
      <p:sp>
        <p:nvSpPr>
          <p:cNvPr id="3" name="Footer Placeholder 2">
            <a:extLst>
              <a:ext uri="{FF2B5EF4-FFF2-40B4-BE49-F238E27FC236}">
                <a16:creationId xmlns:a16="http://schemas.microsoft.com/office/drawing/2014/main" xmlns="" id="{1592724A-D4BA-491B-AD13-223FD40BF0D4}"/>
              </a:ext>
            </a:extLst>
          </p:cNvPr>
          <p:cNvSpPr>
            <a:spLocks noGrp="1"/>
          </p:cNvSpPr>
          <p:nvPr>
            <p:ph type="ftr" sz="quarter" idx="11"/>
          </p:nvPr>
        </p:nvSpPr>
        <p:spPr/>
        <p:txBody>
          <a:bodyPr/>
          <a:lstStyle/>
          <a:p>
            <a:r>
              <a:rPr lang="en-US"/>
              <a:t>PAN Foundation</a:t>
            </a:r>
            <a:endParaRPr lang="en-US" dirty="0"/>
          </a:p>
        </p:txBody>
      </p:sp>
      <p:sp>
        <p:nvSpPr>
          <p:cNvPr id="4" name="Slide Number Placeholder 3">
            <a:extLst>
              <a:ext uri="{FF2B5EF4-FFF2-40B4-BE49-F238E27FC236}">
                <a16:creationId xmlns:a16="http://schemas.microsoft.com/office/drawing/2014/main" xmlns="" id="{758C9F96-94F5-487C-8BA9-175AD7E6E904}"/>
              </a:ext>
            </a:extLst>
          </p:cNvPr>
          <p:cNvSpPr>
            <a:spLocks noGrp="1"/>
          </p:cNvSpPr>
          <p:nvPr>
            <p:ph type="sldNum" sz="quarter" idx="12"/>
          </p:nvPr>
        </p:nvSpPr>
        <p:spPr/>
        <p:txBody>
          <a:bodyPr/>
          <a:lstStyle/>
          <a:p>
            <a:fld id="{845C981C-96CA-4D81-96B2-DCB7C5D6672F}" type="slidenum">
              <a:rPr lang="en-US" smtClean="0"/>
              <a:t>18</a:t>
            </a:fld>
            <a:endParaRPr lang="en-US" dirty="0"/>
          </a:p>
        </p:txBody>
      </p:sp>
      <p:sp>
        <p:nvSpPr>
          <p:cNvPr id="5" name="Content Placeholder 4">
            <a:extLst>
              <a:ext uri="{FF2B5EF4-FFF2-40B4-BE49-F238E27FC236}">
                <a16:creationId xmlns:a16="http://schemas.microsoft.com/office/drawing/2014/main" xmlns="" id="{22C3469B-10CC-4745-B4BF-95C95CA3260A}"/>
              </a:ext>
            </a:extLst>
          </p:cNvPr>
          <p:cNvSpPr>
            <a:spLocks noGrp="1"/>
          </p:cNvSpPr>
          <p:nvPr>
            <p:ph idx="13"/>
          </p:nvPr>
        </p:nvSpPr>
        <p:spPr/>
        <p:txBody>
          <a:bodyPr/>
          <a:lstStyle/>
          <a:p>
            <a:r>
              <a:rPr lang="en-US" dirty="0"/>
              <a:t>People Enrolled in the HIV Treatment and Prevention Fund at PAN in the Last 24 Months</a:t>
            </a:r>
          </a:p>
        </p:txBody>
      </p:sp>
      <p:pic>
        <p:nvPicPr>
          <p:cNvPr id="9" name="Picture 8">
            <a:extLst>
              <a:ext uri="{FF2B5EF4-FFF2-40B4-BE49-F238E27FC236}">
                <a16:creationId xmlns:a16="http://schemas.microsoft.com/office/drawing/2014/main" xmlns="" id="{F10E2806-4647-4366-AF92-BF3839D2C121}"/>
              </a:ext>
            </a:extLst>
          </p:cNvPr>
          <p:cNvPicPr>
            <a:picLocks noChangeAspect="1"/>
          </p:cNvPicPr>
          <p:nvPr/>
        </p:nvPicPr>
        <p:blipFill>
          <a:blip r:embed="rId2"/>
          <a:stretch>
            <a:fillRect/>
          </a:stretch>
        </p:blipFill>
        <p:spPr>
          <a:xfrm>
            <a:off x="457200" y="1881637"/>
            <a:ext cx="8542421" cy="3868157"/>
          </a:xfrm>
          <a:prstGeom prst="rect">
            <a:avLst/>
          </a:prstGeom>
        </p:spPr>
      </p:pic>
    </p:spTree>
    <p:extLst>
      <p:ext uri="{BB962C8B-B14F-4D97-AF65-F5344CB8AC3E}">
        <p14:creationId xmlns:p14="http://schemas.microsoft.com/office/powerpoint/2010/main" val="33079404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How to Stay Connected</a:t>
            </a:r>
          </a:p>
        </p:txBody>
      </p:sp>
      <p:sp>
        <p:nvSpPr>
          <p:cNvPr id="4" name="Footer Placeholder 3"/>
          <p:cNvSpPr>
            <a:spLocks noGrp="1"/>
          </p:cNvSpPr>
          <p:nvPr>
            <p:ph type="ftr" sz="quarter" idx="11"/>
          </p:nvPr>
        </p:nvSpPr>
        <p:spPr/>
        <p:txBody>
          <a:bodyPr/>
          <a:lstStyle/>
          <a:p>
            <a:r>
              <a:rPr lang="en-US" dirty="0"/>
              <a:t>PAN Foundation</a:t>
            </a:r>
          </a:p>
        </p:txBody>
      </p:sp>
      <p:sp>
        <p:nvSpPr>
          <p:cNvPr id="5" name="Slide Number Placeholder 4"/>
          <p:cNvSpPr>
            <a:spLocks noGrp="1"/>
          </p:cNvSpPr>
          <p:nvPr>
            <p:ph type="sldNum" sz="quarter" idx="12"/>
          </p:nvPr>
        </p:nvSpPr>
        <p:spPr/>
        <p:txBody>
          <a:bodyPr/>
          <a:lstStyle/>
          <a:p>
            <a:fld id="{845C981C-96CA-4D81-96B2-DCB7C5D6672F}" type="slidenum">
              <a:rPr lang="en-US" smtClean="0"/>
              <a:t>19</a:t>
            </a:fld>
            <a:endParaRPr lang="en-US" dirty="0"/>
          </a:p>
        </p:txBody>
      </p:sp>
    </p:spTree>
    <p:extLst>
      <p:ext uri="{BB962C8B-B14F-4D97-AF65-F5344CB8AC3E}">
        <p14:creationId xmlns:p14="http://schemas.microsoft.com/office/powerpoint/2010/main" val="20023462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1A0A2D0-7857-4E18-ADFD-24308BF2B3D1}"/>
              </a:ext>
            </a:extLst>
          </p:cNvPr>
          <p:cNvSpPr>
            <a:spLocks noGrp="1"/>
          </p:cNvSpPr>
          <p:nvPr>
            <p:ph type="ctrTitle"/>
          </p:nvPr>
        </p:nvSpPr>
        <p:spPr/>
        <p:txBody>
          <a:bodyPr/>
          <a:lstStyle/>
          <a:p>
            <a:r>
              <a:rPr lang="en-US" dirty="0"/>
              <a:t>Why is Co-Pay Assistance Important?</a:t>
            </a:r>
          </a:p>
        </p:txBody>
      </p:sp>
      <p:sp>
        <p:nvSpPr>
          <p:cNvPr id="3" name="Subtitle 2">
            <a:extLst>
              <a:ext uri="{FF2B5EF4-FFF2-40B4-BE49-F238E27FC236}">
                <a16:creationId xmlns:a16="http://schemas.microsoft.com/office/drawing/2014/main" xmlns="" id="{FDB1FDEB-930C-4168-A5EC-7A9AFDD1C056}"/>
              </a:ext>
            </a:extLst>
          </p:cNvPr>
          <p:cNvSpPr>
            <a:spLocks noGrp="1"/>
          </p:cNvSpPr>
          <p:nvPr>
            <p:ph type="subTitle" idx="1"/>
          </p:nvPr>
        </p:nvSpPr>
        <p:spPr/>
        <p:txBody>
          <a:bodyPr/>
          <a:lstStyle/>
          <a:p>
            <a:endParaRPr lang="en-US" dirty="0"/>
          </a:p>
        </p:txBody>
      </p:sp>
      <p:sp>
        <p:nvSpPr>
          <p:cNvPr id="4" name="Footer Placeholder 3">
            <a:extLst>
              <a:ext uri="{FF2B5EF4-FFF2-40B4-BE49-F238E27FC236}">
                <a16:creationId xmlns:a16="http://schemas.microsoft.com/office/drawing/2014/main" xmlns="" id="{1F81A161-AD7D-469A-BF5E-3B2401C5A29B}"/>
              </a:ext>
            </a:extLst>
          </p:cNvPr>
          <p:cNvSpPr>
            <a:spLocks noGrp="1"/>
          </p:cNvSpPr>
          <p:nvPr>
            <p:ph type="ftr" sz="quarter" idx="11"/>
          </p:nvPr>
        </p:nvSpPr>
        <p:spPr/>
        <p:txBody>
          <a:bodyPr/>
          <a:lstStyle/>
          <a:p>
            <a:r>
              <a:rPr lang="en-US" dirty="0"/>
              <a:t>PAN Foundation</a:t>
            </a:r>
          </a:p>
        </p:txBody>
      </p:sp>
      <p:sp>
        <p:nvSpPr>
          <p:cNvPr id="5" name="Slide Number Placeholder 4">
            <a:extLst>
              <a:ext uri="{FF2B5EF4-FFF2-40B4-BE49-F238E27FC236}">
                <a16:creationId xmlns:a16="http://schemas.microsoft.com/office/drawing/2014/main" xmlns="" id="{05D4F524-0D32-4A54-BCE2-E47BC540D2CE}"/>
              </a:ext>
            </a:extLst>
          </p:cNvPr>
          <p:cNvSpPr>
            <a:spLocks noGrp="1"/>
          </p:cNvSpPr>
          <p:nvPr>
            <p:ph type="sldNum" sz="quarter" idx="12"/>
          </p:nvPr>
        </p:nvSpPr>
        <p:spPr/>
        <p:txBody>
          <a:bodyPr/>
          <a:lstStyle/>
          <a:p>
            <a:fld id="{845C981C-96CA-4D81-96B2-DCB7C5D6672F}" type="slidenum">
              <a:rPr lang="en-US" smtClean="0"/>
              <a:t>2</a:t>
            </a:fld>
            <a:endParaRPr lang="en-US" dirty="0"/>
          </a:p>
        </p:txBody>
      </p:sp>
    </p:spTree>
    <p:extLst>
      <p:ext uri="{BB962C8B-B14F-4D97-AF65-F5344CB8AC3E}">
        <p14:creationId xmlns:p14="http://schemas.microsoft.com/office/powerpoint/2010/main" val="22849257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80BA59E-5DA2-492A-967E-E9B7CB9C3BD8}"/>
              </a:ext>
            </a:extLst>
          </p:cNvPr>
          <p:cNvSpPr>
            <a:spLocks noGrp="1"/>
          </p:cNvSpPr>
          <p:nvPr>
            <p:ph type="title"/>
          </p:nvPr>
        </p:nvSpPr>
        <p:spPr/>
        <p:txBody>
          <a:bodyPr/>
          <a:lstStyle/>
          <a:p>
            <a:r>
              <a:rPr lang="en-US" dirty="0"/>
              <a:t>Refer Your Patients to PAN at www.panapply.org</a:t>
            </a:r>
          </a:p>
        </p:txBody>
      </p:sp>
      <p:sp>
        <p:nvSpPr>
          <p:cNvPr id="3" name="Content Placeholder 2">
            <a:extLst>
              <a:ext uri="{FF2B5EF4-FFF2-40B4-BE49-F238E27FC236}">
                <a16:creationId xmlns:a16="http://schemas.microsoft.com/office/drawing/2014/main" xmlns="" id="{7DE55CE3-5CF2-4941-B838-D54979E9F0C3}"/>
              </a:ext>
            </a:extLst>
          </p:cNvPr>
          <p:cNvSpPr>
            <a:spLocks noGrp="1"/>
          </p:cNvSpPr>
          <p:nvPr>
            <p:ph idx="1"/>
          </p:nvPr>
        </p:nvSpPr>
        <p:spPr/>
        <p:txBody>
          <a:bodyPr/>
          <a:lstStyle/>
          <a:p>
            <a:endParaRPr lang="en-US" dirty="0"/>
          </a:p>
        </p:txBody>
      </p:sp>
      <p:sp>
        <p:nvSpPr>
          <p:cNvPr id="4" name="Footer Placeholder 3">
            <a:extLst>
              <a:ext uri="{FF2B5EF4-FFF2-40B4-BE49-F238E27FC236}">
                <a16:creationId xmlns:a16="http://schemas.microsoft.com/office/drawing/2014/main" xmlns="" id="{5243ACA6-4A58-4E30-AFE1-1E2A3F4A011A}"/>
              </a:ext>
            </a:extLst>
          </p:cNvPr>
          <p:cNvSpPr>
            <a:spLocks noGrp="1"/>
          </p:cNvSpPr>
          <p:nvPr>
            <p:ph type="ftr" sz="quarter" idx="11"/>
          </p:nvPr>
        </p:nvSpPr>
        <p:spPr/>
        <p:txBody>
          <a:bodyPr/>
          <a:lstStyle/>
          <a:p>
            <a:r>
              <a:rPr lang="en-US"/>
              <a:t>PAN Foundation</a:t>
            </a:r>
            <a:endParaRPr lang="en-US" dirty="0"/>
          </a:p>
        </p:txBody>
      </p:sp>
      <p:sp>
        <p:nvSpPr>
          <p:cNvPr id="5" name="Slide Number Placeholder 4">
            <a:extLst>
              <a:ext uri="{FF2B5EF4-FFF2-40B4-BE49-F238E27FC236}">
                <a16:creationId xmlns:a16="http://schemas.microsoft.com/office/drawing/2014/main" xmlns="" id="{F9729BF3-152F-4EA3-B9C7-540B72DFA511}"/>
              </a:ext>
            </a:extLst>
          </p:cNvPr>
          <p:cNvSpPr>
            <a:spLocks noGrp="1"/>
          </p:cNvSpPr>
          <p:nvPr>
            <p:ph type="sldNum" sz="quarter" idx="12"/>
          </p:nvPr>
        </p:nvSpPr>
        <p:spPr/>
        <p:txBody>
          <a:bodyPr/>
          <a:lstStyle/>
          <a:p>
            <a:fld id="{845C981C-96CA-4D81-96B2-DCB7C5D6672F}" type="slidenum">
              <a:rPr lang="en-US" smtClean="0"/>
              <a:t>20</a:t>
            </a:fld>
            <a:endParaRPr lang="en-US" dirty="0"/>
          </a:p>
        </p:txBody>
      </p:sp>
      <p:pic>
        <p:nvPicPr>
          <p:cNvPr id="7" name="Picture 6">
            <a:extLst>
              <a:ext uri="{FF2B5EF4-FFF2-40B4-BE49-F238E27FC236}">
                <a16:creationId xmlns:a16="http://schemas.microsoft.com/office/drawing/2014/main" xmlns="" id="{5B4B70B5-CC39-487D-93E0-3783A5505151}"/>
              </a:ext>
            </a:extLst>
          </p:cNvPr>
          <p:cNvPicPr>
            <a:picLocks noChangeAspect="1"/>
          </p:cNvPicPr>
          <p:nvPr/>
        </p:nvPicPr>
        <p:blipFill>
          <a:blip r:embed="rId2"/>
          <a:stretch>
            <a:fillRect/>
          </a:stretch>
        </p:blipFill>
        <p:spPr>
          <a:xfrm>
            <a:off x="0" y="1207363"/>
            <a:ext cx="9144000" cy="5650637"/>
          </a:xfrm>
          <a:prstGeom prst="rect">
            <a:avLst/>
          </a:prstGeom>
        </p:spPr>
      </p:pic>
    </p:spTree>
    <p:extLst>
      <p:ext uri="{BB962C8B-B14F-4D97-AF65-F5344CB8AC3E}">
        <p14:creationId xmlns:p14="http://schemas.microsoft.com/office/powerpoint/2010/main" val="37390969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a:extLst>
              <a:ext uri="{FF2B5EF4-FFF2-40B4-BE49-F238E27FC236}">
                <a16:creationId xmlns:a16="http://schemas.microsoft.com/office/drawing/2014/main" xmlns="" id="{1D4E8827-3AC9-44FF-8CE4-7D9A6B401436}"/>
              </a:ext>
            </a:extLst>
          </p:cNvPr>
          <p:cNvGraphicFramePr/>
          <p:nvPr>
            <p:extLst>
              <p:ext uri="{D42A27DB-BD31-4B8C-83A1-F6EECF244321}">
                <p14:modId xmlns:p14="http://schemas.microsoft.com/office/powerpoint/2010/main" val="3496753864"/>
              </p:ext>
            </p:extLst>
          </p:nvPr>
        </p:nvGraphicFramePr>
        <p:xfrm>
          <a:off x="202720" y="1355497"/>
          <a:ext cx="8738559" cy="48641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itle 1">
            <a:extLst>
              <a:ext uri="{FF2B5EF4-FFF2-40B4-BE49-F238E27FC236}">
                <a16:creationId xmlns:a16="http://schemas.microsoft.com/office/drawing/2014/main" xmlns="" id="{BE11C386-D9AE-45DC-984A-807DF4177D5C}"/>
              </a:ext>
            </a:extLst>
          </p:cNvPr>
          <p:cNvSpPr>
            <a:spLocks noGrp="1"/>
          </p:cNvSpPr>
          <p:nvPr>
            <p:ph type="title"/>
          </p:nvPr>
        </p:nvSpPr>
        <p:spPr/>
        <p:txBody>
          <a:bodyPr/>
          <a:lstStyle/>
          <a:p>
            <a:r>
              <a:rPr lang="en-US" dirty="0"/>
              <a:t>Advocacy and Support</a:t>
            </a:r>
          </a:p>
        </p:txBody>
      </p:sp>
      <p:sp>
        <p:nvSpPr>
          <p:cNvPr id="4" name="Footer Placeholder 3">
            <a:extLst>
              <a:ext uri="{FF2B5EF4-FFF2-40B4-BE49-F238E27FC236}">
                <a16:creationId xmlns:a16="http://schemas.microsoft.com/office/drawing/2014/main" xmlns="" id="{3FF45E76-0BF6-42D7-AC22-A6AC05315673}"/>
              </a:ext>
            </a:extLst>
          </p:cNvPr>
          <p:cNvSpPr>
            <a:spLocks noGrp="1"/>
          </p:cNvSpPr>
          <p:nvPr>
            <p:ph type="ftr" sz="quarter" idx="11"/>
          </p:nvPr>
        </p:nvSpPr>
        <p:spPr/>
        <p:txBody>
          <a:bodyPr/>
          <a:lstStyle/>
          <a:p>
            <a:r>
              <a:rPr lang="en-US"/>
              <a:t>PAN Foundation</a:t>
            </a:r>
            <a:endParaRPr lang="en-US" dirty="0"/>
          </a:p>
        </p:txBody>
      </p:sp>
      <p:sp>
        <p:nvSpPr>
          <p:cNvPr id="5" name="Slide Number Placeholder 4">
            <a:extLst>
              <a:ext uri="{FF2B5EF4-FFF2-40B4-BE49-F238E27FC236}">
                <a16:creationId xmlns:a16="http://schemas.microsoft.com/office/drawing/2014/main" xmlns="" id="{538906A9-2970-4B0E-B602-8C49D7A3CD77}"/>
              </a:ext>
            </a:extLst>
          </p:cNvPr>
          <p:cNvSpPr>
            <a:spLocks noGrp="1"/>
          </p:cNvSpPr>
          <p:nvPr>
            <p:ph type="sldNum" sz="quarter" idx="12"/>
          </p:nvPr>
        </p:nvSpPr>
        <p:spPr/>
        <p:txBody>
          <a:bodyPr/>
          <a:lstStyle/>
          <a:p>
            <a:fld id="{845C981C-96CA-4D81-96B2-DCB7C5D6672F}" type="slidenum">
              <a:rPr lang="en-US" smtClean="0"/>
              <a:t>21</a:t>
            </a:fld>
            <a:endParaRPr lang="en-US" dirty="0"/>
          </a:p>
        </p:txBody>
      </p:sp>
    </p:spTree>
    <p:extLst>
      <p:ext uri="{BB962C8B-B14F-4D97-AF65-F5344CB8AC3E}">
        <p14:creationId xmlns:p14="http://schemas.microsoft.com/office/powerpoint/2010/main" val="36290275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Contact Information</a:t>
            </a:r>
          </a:p>
        </p:txBody>
      </p:sp>
      <p:sp>
        <p:nvSpPr>
          <p:cNvPr id="3" name="Subtitle 2"/>
          <p:cNvSpPr>
            <a:spLocks noGrp="1"/>
          </p:cNvSpPr>
          <p:nvPr>
            <p:ph type="subTitle" idx="1"/>
          </p:nvPr>
        </p:nvSpPr>
        <p:spPr>
          <a:xfrm>
            <a:off x="397565" y="3474719"/>
            <a:ext cx="8468139" cy="2382741"/>
          </a:xfrm>
        </p:spPr>
        <p:txBody>
          <a:bodyPr numCol="1"/>
          <a:lstStyle/>
          <a:p>
            <a:pPr lvl="1"/>
            <a:r>
              <a:rPr lang="en-US" sz="2000" dirty="0">
                <a:solidFill>
                  <a:schemeClr val="bg1"/>
                </a:solidFill>
                <a:latin typeface="+mj-lt"/>
                <a:ea typeface="+mj-ea"/>
                <a:cs typeface="+mj-cs"/>
              </a:rPr>
              <a:t>Ayesha Azam</a:t>
            </a:r>
          </a:p>
          <a:p>
            <a:pPr lvl="1"/>
            <a:r>
              <a:rPr lang="en-US" sz="2000" dirty="0">
                <a:solidFill>
                  <a:schemeClr val="bg1"/>
                </a:solidFill>
                <a:latin typeface="+mj-lt"/>
                <a:ea typeface="+mj-ea"/>
                <a:cs typeface="+mj-cs"/>
              </a:rPr>
              <a:t>Senior Director of Medical Affairs</a:t>
            </a:r>
          </a:p>
          <a:p>
            <a:pPr lvl="1"/>
            <a:r>
              <a:rPr lang="en-US" sz="2000" dirty="0">
                <a:solidFill>
                  <a:schemeClr val="bg1"/>
                </a:solidFill>
                <a:latin typeface="+mj-lt"/>
                <a:ea typeface="+mj-ea"/>
                <a:cs typeface="+mj-cs"/>
              </a:rPr>
              <a:t>(202) 347 – 4451 </a:t>
            </a:r>
          </a:p>
          <a:p>
            <a:pPr lvl="1"/>
            <a:r>
              <a:rPr lang="en-US" sz="2000" dirty="0">
                <a:solidFill>
                  <a:schemeClr val="bg1"/>
                </a:solidFill>
                <a:latin typeface="+mj-lt"/>
                <a:ea typeface="+mj-ea"/>
                <a:cs typeface="+mj-cs"/>
              </a:rPr>
              <a:t>aazam@panfoundation.org</a:t>
            </a:r>
          </a:p>
          <a:p>
            <a:pPr lvl="1"/>
            <a:endParaRPr lang="en-US" sz="2000" dirty="0"/>
          </a:p>
          <a:p>
            <a:pPr lvl="1"/>
            <a:endParaRPr lang="en-US" sz="2000" dirty="0"/>
          </a:p>
        </p:txBody>
      </p:sp>
      <p:sp>
        <p:nvSpPr>
          <p:cNvPr id="4" name="Footer Placeholder 3"/>
          <p:cNvSpPr>
            <a:spLocks noGrp="1"/>
          </p:cNvSpPr>
          <p:nvPr>
            <p:ph type="ftr" sz="quarter" idx="11"/>
          </p:nvPr>
        </p:nvSpPr>
        <p:spPr/>
        <p:txBody>
          <a:bodyPr/>
          <a:lstStyle/>
          <a:p>
            <a:r>
              <a:rPr lang="en-US" dirty="0"/>
              <a:t>PAN Foundation</a:t>
            </a:r>
          </a:p>
        </p:txBody>
      </p:sp>
      <p:sp>
        <p:nvSpPr>
          <p:cNvPr id="5" name="Slide Number Placeholder 4"/>
          <p:cNvSpPr>
            <a:spLocks noGrp="1"/>
          </p:cNvSpPr>
          <p:nvPr>
            <p:ph type="sldNum" sz="quarter" idx="12"/>
          </p:nvPr>
        </p:nvSpPr>
        <p:spPr/>
        <p:txBody>
          <a:bodyPr/>
          <a:lstStyle/>
          <a:p>
            <a:fld id="{845C981C-96CA-4D81-96B2-DCB7C5D6672F}" type="slidenum">
              <a:rPr lang="en-US" smtClean="0"/>
              <a:t>22</a:t>
            </a:fld>
            <a:endParaRPr lang="en-US" dirty="0"/>
          </a:p>
        </p:txBody>
      </p:sp>
    </p:spTree>
    <p:extLst>
      <p:ext uri="{BB962C8B-B14F-4D97-AF65-F5344CB8AC3E}">
        <p14:creationId xmlns:p14="http://schemas.microsoft.com/office/powerpoint/2010/main" val="9397130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A3E5899-7A8C-4A45-B878-D47AAC03F8FD}"/>
              </a:ext>
            </a:extLst>
          </p:cNvPr>
          <p:cNvSpPr>
            <a:spLocks noGrp="1"/>
          </p:cNvSpPr>
          <p:nvPr>
            <p:ph type="title"/>
          </p:nvPr>
        </p:nvSpPr>
        <p:spPr/>
        <p:txBody>
          <a:bodyPr/>
          <a:lstStyle/>
          <a:p>
            <a:r>
              <a:rPr lang="en-US" dirty="0"/>
              <a:t>Importance of Co-Pay Assistance</a:t>
            </a:r>
          </a:p>
        </p:txBody>
      </p:sp>
      <p:sp>
        <p:nvSpPr>
          <p:cNvPr id="3" name="Content Placeholder 2">
            <a:extLst>
              <a:ext uri="{FF2B5EF4-FFF2-40B4-BE49-F238E27FC236}">
                <a16:creationId xmlns:a16="http://schemas.microsoft.com/office/drawing/2014/main" xmlns="" id="{5462D41F-D3A1-4BD6-9FCE-B36CDD822AF6}"/>
              </a:ext>
            </a:extLst>
          </p:cNvPr>
          <p:cNvSpPr>
            <a:spLocks noGrp="1"/>
          </p:cNvSpPr>
          <p:nvPr>
            <p:ph idx="1"/>
          </p:nvPr>
        </p:nvSpPr>
        <p:spPr/>
        <p:txBody>
          <a:bodyPr/>
          <a:lstStyle/>
          <a:p>
            <a:pPr>
              <a:lnSpc>
                <a:spcPct val="100000"/>
              </a:lnSpc>
              <a:spcBef>
                <a:spcPts val="1200"/>
              </a:spcBef>
              <a:spcAft>
                <a:spcPts val="1200"/>
              </a:spcAft>
            </a:pPr>
            <a:r>
              <a:rPr lang="en-US" altLang="en-US" dirty="0">
                <a:solidFill>
                  <a:schemeClr val="tx2"/>
                </a:solidFill>
                <a:ea typeface="ＭＳ Ｐゴシック" pitchFamily="34" charset="-128"/>
              </a:rPr>
              <a:t>By the Numbers</a:t>
            </a:r>
          </a:p>
          <a:p>
            <a:pPr marL="285750" indent="-285750">
              <a:lnSpc>
                <a:spcPct val="100000"/>
              </a:lnSpc>
              <a:spcAft>
                <a:spcPts val="1200"/>
              </a:spcAft>
              <a:buFont typeface="Arial" panose="020B0604020202020204" pitchFamily="34" charset="0"/>
              <a:buChar char="•"/>
            </a:pPr>
            <a:r>
              <a:rPr lang="en-US" altLang="en-US" dirty="0">
                <a:ea typeface="ＭＳ Ｐゴシック" pitchFamily="34" charset="-128"/>
              </a:rPr>
              <a:t>Between 25 and 30 million people are underinsured.</a:t>
            </a:r>
          </a:p>
          <a:p>
            <a:pPr>
              <a:lnSpc>
                <a:spcPct val="100000"/>
              </a:lnSpc>
              <a:spcAft>
                <a:spcPts val="1200"/>
              </a:spcAft>
            </a:pPr>
            <a:r>
              <a:rPr lang="en-US" altLang="en-US" dirty="0">
                <a:solidFill>
                  <a:schemeClr val="tx2"/>
                </a:solidFill>
                <a:ea typeface="ＭＳ Ｐゴシック" pitchFamily="34" charset="-128"/>
              </a:rPr>
              <a:t>Who are the Underinsured?</a:t>
            </a:r>
          </a:p>
          <a:p>
            <a:pPr marL="285750" indent="-285750">
              <a:lnSpc>
                <a:spcPct val="100000"/>
              </a:lnSpc>
              <a:spcAft>
                <a:spcPts val="1200"/>
              </a:spcAft>
              <a:buFont typeface="Arial" panose="020B0604020202020204" pitchFamily="34" charset="0"/>
              <a:buChar char="•"/>
            </a:pPr>
            <a:r>
              <a:rPr lang="en-US" altLang="en-US" dirty="0">
                <a:ea typeface="ＭＳ Ｐゴシック" pitchFamily="34" charset="-128"/>
              </a:rPr>
              <a:t>Individuals who spend more than 10% of their annual income on out-of-pocket medical expenses</a:t>
            </a:r>
          </a:p>
          <a:p>
            <a:pPr marL="285750" indent="-285750">
              <a:lnSpc>
                <a:spcPct val="100000"/>
              </a:lnSpc>
              <a:spcAft>
                <a:spcPts val="1200"/>
              </a:spcAft>
              <a:buFont typeface="Arial" panose="020B0604020202020204" pitchFamily="34" charset="0"/>
              <a:buChar char="•"/>
            </a:pPr>
            <a:r>
              <a:rPr lang="en-US" altLang="en-US" dirty="0">
                <a:ea typeface="ＭＳ Ｐゴシック" pitchFamily="34" charset="-128"/>
              </a:rPr>
              <a:t>Individuals who spend more than 5% of their annual income on deductibles</a:t>
            </a:r>
          </a:p>
          <a:p>
            <a:pPr marL="285750" indent="-285750">
              <a:lnSpc>
                <a:spcPct val="100000"/>
              </a:lnSpc>
              <a:spcAft>
                <a:spcPts val="1200"/>
              </a:spcAft>
              <a:buFont typeface="Arial" panose="020B0604020202020204" pitchFamily="34" charset="0"/>
              <a:buChar char="•"/>
            </a:pPr>
            <a:r>
              <a:rPr lang="en-US" altLang="en-US" dirty="0">
                <a:ea typeface="ＭＳ Ｐゴシック" pitchFamily="34" charset="-128"/>
              </a:rPr>
              <a:t>Individuals whose income is less than 200% of the Federal Poverty Level and medical expenses are greater than 5% of annual income</a:t>
            </a:r>
          </a:p>
          <a:p>
            <a:pPr marL="285750" indent="-285750">
              <a:lnSpc>
                <a:spcPct val="100000"/>
              </a:lnSpc>
              <a:spcAft>
                <a:spcPts val="1200"/>
              </a:spcAft>
              <a:buFont typeface="Arial" panose="020B0604020202020204" pitchFamily="34" charset="0"/>
              <a:buChar char="•"/>
            </a:pPr>
            <a:r>
              <a:rPr lang="en-US" altLang="en-US" dirty="0">
                <a:ea typeface="ＭＳ Ｐゴシック" pitchFamily="34" charset="-128"/>
              </a:rPr>
              <a:t>Seniors who do not have funds or who fall into the “donut hole” (where they have outspent their annual benefit, but have not reached the Medicare catastrophic coverage level)</a:t>
            </a:r>
          </a:p>
          <a:p>
            <a:pPr marL="171450" indent="-171450">
              <a:lnSpc>
                <a:spcPct val="100000"/>
              </a:lnSpc>
              <a:spcAft>
                <a:spcPts val="1200"/>
              </a:spcAft>
              <a:buFont typeface="Arial" panose="020B0604020202020204" pitchFamily="34" charset="0"/>
              <a:buChar char="•"/>
            </a:pPr>
            <a:endParaRPr lang="en-US" altLang="en-US" sz="1000" dirty="0">
              <a:solidFill>
                <a:schemeClr val="tx2"/>
              </a:solidFill>
              <a:ea typeface="ＭＳ Ｐゴシック" pitchFamily="34" charset="-128"/>
            </a:endParaRPr>
          </a:p>
          <a:p>
            <a:pPr>
              <a:lnSpc>
                <a:spcPct val="100000"/>
              </a:lnSpc>
              <a:spcAft>
                <a:spcPts val="1200"/>
              </a:spcAft>
            </a:pPr>
            <a:endParaRPr lang="en-US" dirty="0"/>
          </a:p>
        </p:txBody>
      </p:sp>
      <p:sp>
        <p:nvSpPr>
          <p:cNvPr id="4" name="Footer Placeholder 3">
            <a:extLst>
              <a:ext uri="{FF2B5EF4-FFF2-40B4-BE49-F238E27FC236}">
                <a16:creationId xmlns:a16="http://schemas.microsoft.com/office/drawing/2014/main" xmlns="" id="{8D03416D-254D-45C0-B215-ACA95F70F97C}"/>
              </a:ext>
            </a:extLst>
          </p:cNvPr>
          <p:cNvSpPr>
            <a:spLocks noGrp="1"/>
          </p:cNvSpPr>
          <p:nvPr>
            <p:ph type="ftr" sz="quarter" idx="11"/>
          </p:nvPr>
        </p:nvSpPr>
        <p:spPr/>
        <p:txBody>
          <a:bodyPr/>
          <a:lstStyle/>
          <a:p>
            <a:r>
              <a:rPr lang="en-US" dirty="0"/>
              <a:t>PAN Foundation</a:t>
            </a:r>
          </a:p>
        </p:txBody>
      </p:sp>
      <p:sp>
        <p:nvSpPr>
          <p:cNvPr id="5" name="Slide Number Placeholder 4">
            <a:extLst>
              <a:ext uri="{FF2B5EF4-FFF2-40B4-BE49-F238E27FC236}">
                <a16:creationId xmlns:a16="http://schemas.microsoft.com/office/drawing/2014/main" xmlns="" id="{1DB4B945-DDEB-4C62-AA89-744098A7F95B}"/>
              </a:ext>
            </a:extLst>
          </p:cNvPr>
          <p:cNvSpPr>
            <a:spLocks noGrp="1"/>
          </p:cNvSpPr>
          <p:nvPr>
            <p:ph type="sldNum" sz="quarter" idx="12"/>
          </p:nvPr>
        </p:nvSpPr>
        <p:spPr/>
        <p:txBody>
          <a:bodyPr/>
          <a:lstStyle/>
          <a:p>
            <a:fld id="{845C981C-96CA-4D81-96B2-DCB7C5D6672F}" type="slidenum">
              <a:rPr lang="en-US" smtClean="0"/>
              <a:t>3</a:t>
            </a:fld>
            <a:endParaRPr lang="en-US" dirty="0"/>
          </a:p>
        </p:txBody>
      </p:sp>
    </p:spTree>
    <p:extLst>
      <p:ext uri="{BB962C8B-B14F-4D97-AF65-F5344CB8AC3E}">
        <p14:creationId xmlns:p14="http://schemas.microsoft.com/office/powerpoint/2010/main" val="6528657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A41878C-AAC9-4924-8A8E-9B0E0D4AA8F2}"/>
              </a:ext>
            </a:extLst>
          </p:cNvPr>
          <p:cNvSpPr>
            <a:spLocks noGrp="1"/>
          </p:cNvSpPr>
          <p:nvPr>
            <p:ph type="title"/>
          </p:nvPr>
        </p:nvSpPr>
        <p:spPr/>
        <p:txBody>
          <a:bodyPr/>
          <a:lstStyle/>
          <a:p>
            <a:r>
              <a:rPr lang="en-US" dirty="0"/>
              <a:t>Trends in Three Key Areas Are Affecting Access and Affordability for Millions of Americans</a:t>
            </a:r>
          </a:p>
        </p:txBody>
      </p:sp>
      <p:sp>
        <p:nvSpPr>
          <p:cNvPr id="3" name="Content Placeholder 2">
            <a:extLst>
              <a:ext uri="{FF2B5EF4-FFF2-40B4-BE49-F238E27FC236}">
                <a16:creationId xmlns:a16="http://schemas.microsoft.com/office/drawing/2014/main" xmlns="" id="{9BA62790-E7ED-4C60-AD7E-D48A7B7F2E79}"/>
              </a:ext>
            </a:extLst>
          </p:cNvPr>
          <p:cNvSpPr>
            <a:spLocks noGrp="1"/>
          </p:cNvSpPr>
          <p:nvPr>
            <p:ph idx="1"/>
          </p:nvPr>
        </p:nvSpPr>
        <p:spPr>
          <a:xfrm>
            <a:off x="457200" y="1554480"/>
            <a:ext cx="8229600" cy="4343400"/>
          </a:xfrm>
        </p:spPr>
        <p:txBody>
          <a:bodyPr/>
          <a:lstStyle/>
          <a:p>
            <a:pPr>
              <a:lnSpc>
                <a:spcPct val="100000"/>
              </a:lnSpc>
              <a:spcAft>
                <a:spcPts val="1200"/>
              </a:spcAft>
            </a:pPr>
            <a:r>
              <a:rPr lang="en-US" dirty="0">
                <a:solidFill>
                  <a:srgbClr val="CE0F69"/>
                </a:solidFill>
              </a:rPr>
              <a:t>Trends Impacting Prescription Drugs</a:t>
            </a:r>
          </a:p>
          <a:p>
            <a:pPr marL="342900" indent="-342900">
              <a:lnSpc>
                <a:spcPct val="100000"/>
              </a:lnSpc>
              <a:spcAft>
                <a:spcPts val="1200"/>
              </a:spcAft>
              <a:buFont typeface="Arial" panose="020B0604020202020204" pitchFamily="34" charset="0"/>
              <a:buChar char="•"/>
            </a:pPr>
            <a:r>
              <a:rPr lang="en-US" sz="1900" dirty="0"/>
              <a:t>Prices are stable or decreasing for generics and increasing for specialty drugs</a:t>
            </a:r>
          </a:p>
          <a:p>
            <a:pPr marL="342900" indent="-342900">
              <a:lnSpc>
                <a:spcPct val="100000"/>
              </a:lnSpc>
              <a:spcAft>
                <a:spcPts val="1200"/>
              </a:spcAft>
              <a:buFont typeface="Arial" panose="020B0604020202020204" pitchFamily="34" charset="0"/>
              <a:buChar char="•"/>
            </a:pPr>
            <a:r>
              <a:rPr lang="en-US" sz="1900" dirty="0"/>
              <a:t>Many first-in-class drugs and paradigm-shifting treatments are on specialty tiers</a:t>
            </a:r>
          </a:p>
          <a:p>
            <a:pPr>
              <a:lnSpc>
                <a:spcPct val="100000"/>
              </a:lnSpc>
              <a:spcAft>
                <a:spcPts val="1200"/>
              </a:spcAft>
            </a:pPr>
            <a:r>
              <a:rPr lang="en-US" dirty="0">
                <a:solidFill>
                  <a:srgbClr val="CE0F69"/>
                </a:solidFill>
              </a:rPr>
              <a:t>Trends Impacting Patients </a:t>
            </a:r>
          </a:p>
          <a:p>
            <a:pPr marL="342900" indent="-342900">
              <a:lnSpc>
                <a:spcPct val="100000"/>
              </a:lnSpc>
              <a:spcAft>
                <a:spcPts val="1200"/>
              </a:spcAft>
              <a:buFont typeface="Arial" panose="020B0604020202020204" pitchFamily="34" charset="0"/>
              <a:buChar char="•"/>
            </a:pPr>
            <a:r>
              <a:rPr lang="en-US" sz="1900" dirty="0"/>
              <a:t>Exposed to increased cost sharing in both commercial and Part D plans</a:t>
            </a:r>
          </a:p>
          <a:p>
            <a:pPr marL="342900" indent="-342900">
              <a:lnSpc>
                <a:spcPct val="100000"/>
              </a:lnSpc>
              <a:spcAft>
                <a:spcPts val="1200"/>
              </a:spcAft>
              <a:buFont typeface="Arial" panose="020B0604020202020204" pitchFamily="34" charset="0"/>
              <a:buChar char="•"/>
            </a:pPr>
            <a:r>
              <a:rPr lang="en-US" sz="1900" dirty="0"/>
              <a:t>Decreased access to treatment </a:t>
            </a:r>
            <a:r>
              <a:rPr lang="en-US" sz="1900" dirty="0">
                <a:sym typeface="Wingdings" panose="05000000000000000000" pitchFamily="2" charset="2"/>
              </a:rPr>
              <a:t></a:t>
            </a:r>
            <a:r>
              <a:rPr lang="en-US" sz="1900" dirty="0"/>
              <a:t> greater demand for assistance</a:t>
            </a:r>
          </a:p>
          <a:p>
            <a:pPr>
              <a:lnSpc>
                <a:spcPct val="100000"/>
              </a:lnSpc>
              <a:spcAft>
                <a:spcPts val="1200"/>
              </a:spcAft>
            </a:pPr>
            <a:r>
              <a:rPr lang="en-US" dirty="0">
                <a:solidFill>
                  <a:srgbClr val="CE0F69"/>
                </a:solidFill>
              </a:rPr>
              <a:t>Trends Impacting the Patient Assistance Safety Net</a:t>
            </a:r>
          </a:p>
          <a:p>
            <a:pPr marL="342900" indent="-342900">
              <a:lnSpc>
                <a:spcPct val="100000"/>
              </a:lnSpc>
              <a:spcAft>
                <a:spcPts val="1200"/>
              </a:spcAft>
              <a:buFont typeface="Arial" panose="020B0604020202020204" pitchFamily="34" charset="0"/>
              <a:buChar char="•"/>
            </a:pPr>
            <a:r>
              <a:rPr lang="en-US" sz="1900" dirty="0"/>
              <a:t>Growing difficulty securing external support and donations with increased scrutiny</a:t>
            </a:r>
          </a:p>
          <a:p>
            <a:pPr marL="342900" indent="-342900">
              <a:lnSpc>
                <a:spcPct val="100000"/>
              </a:lnSpc>
              <a:spcAft>
                <a:spcPts val="1200"/>
              </a:spcAft>
              <a:buFont typeface="Arial" panose="020B0604020202020204" pitchFamily="34" charset="0"/>
              <a:buChar char="•"/>
            </a:pPr>
            <a:r>
              <a:rPr lang="en-US" sz="1900" dirty="0"/>
              <a:t>Public confusion concerning difference between coupon programs and charitable assistance organizations</a:t>
            </a:r>
          </a:p>
        </p:txBody>
      </p:sp>
      <p:sp>
        <p:nvSpPr>
          <p:cNvPr id="4" name="Footer Placeholder 3">
            <a:extLst>
              <a:ext uri="{FF2B5EF4-FFF2-40B4-BE49-F238E27FC236}">
                <a16:creationId xmlns:a16="http://schemas.microsoft.com/office/drawing/2014/main" xmlns="" id="{22279B8D-0E4C-44E9-97FD-56EE84B79AB3}"/>
              </a:ext>
            </a:extLst>
          </p:cNvPr>
          <p:cNvSpPr>
            <a:spLocks noGrp="1"/>
          </p:cNvSpPr>
          <p:nvPr>
            <p:ph type="ftr" sz="quarter" idx="11"/>
          </p:nvPr>
        </p:nvSpPr>
        <p:spPr/>
        <p:txBody>
          <a:bodyPr/>
          <a:lstStyle/>
          <a:p>
            <a:r>
              <a:rPr lang="en-US"/>
              <a:t>PAN Foundation</a:t>
            </a:r>
            <a:endParaRPr lang="en-US" dirty="0"/>
          </a:p>
        </p:txBody>
      </p:sp>
      <p:sp>
        <p:nvSpPr>
          <p:cNvPr id="5" name="Slide Number Placeholder 4">
            <a:extLst>
              <a:ext uri="{FF2B5EF4-FFF2-40B4-BE49-F238E27FC236}">
                <a16:creationId xmlns:a16="http://schemas.microsoft.com/office/drawing/2014/main" xmlns="" id="{F6DAD024-9CB6-481E-AAE8-E62019472114}"/>
              </a:ext>
            </a:extLst>
          </p:cNvPr>
          <p:cNvSpPr>
            <a:spLocks noGrp="1"/>
          </p:cNvSpPr>
          <p:nvPr>
            <p:ph type="sldNum" sz="quarter" idx="12"/>
          </p:nvPr>
        </p:nvSpPr>
        <p:spPr/>
        <p:txBody>
          <a:bodyPr/>
          <a:lstStyle/>
          <a:p>
            <a:fld id="{845C981C-96CA-4D81-96B2-DCB7C5D6672F}" type="slidenum">
              <a:rPr lang="en-US" smtClean="0"/>
              <a:t>4</a:t>
            </a:fld>
            <a:endParaRPr lang="en-US" dirty="0"/>
          </a:p>
        </p:txBody>
      </p:sp>
    </p:spTree>
    <p:extLst>
      <p:ext uri="{BB962C8B-B14F-4D97-AF65-F5344CB8AC3E}">
        <p14:creationId xmlns:p14="http://schemas.microsoft.com/office/powerpoint/2010/main" val="6580760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0629284-ACD6-4175-9D05-8117022BB34F}"/>
              </a:ext>
            </a:extLst>
          </p:cNvPr>
          <p:cNvSpPr>
            <a:spLocks noGrp="1"/>
          </p:cNvSpPr>
          <p:nvPr>
            <p:ph type="title"/>
          </p:nvPr>
        </p:nvSpPr>
        <p:spPr/>
        <p:txBody>
          <a:bodyPr/>
          <a:lstStyle/>
          <a:p>
            <a:r>
              <a:rPr lang="en-US" dirty="0"/>
              <a:t>The Average Annual Price of Treatment Almost Tripled Between 2006 and 2015</a:t>
            </a:r>
          </a:p>
        </p:txBody>
      </p:sp>
      <p:sp>
        <p:nvSpPr>
          <p:cNvPr id="4" name="Footer Placeholder 3">
            <a:extLst>
              <a:ext uri="{FF2B5EF4-FFF2-40B4-BE49-F238E27FC236}">
                <a16:creationId xmlns:a16="http://schemas.microsoft.com/office/drawing/2014/main" xmlns="" id="{0ACD0E32-D960-4C55-94CF-B65EB3559C01}"/>
              </a:ext>
            </a:extLst>
          </p:cNvPr>
          <p:cNvSpPr>
            <a:spLocks noGrp="1"/>
          </p:cNvSpPr>
          <p:nvPr>
            <p:ph type="ftr" sz="quarter" idx="11"/>
          </p:nvPr>
        </p:nvSpPr>
        <p:spPr/>
        <p:txBody>
          <a:bodyPr/>
          <a:lstStyle/>
          <a:p>
            <a:r>
              <a:rPr lang="en-US"/>
              <a:t>PAN Foundation</a:t>
            </a:r>
            <a:endParaRPr lang="en-US" dirty="0"/>
          </a:p>
        </p:txBody>
      </p:sp>
      <p:sp>
        <p:nvSpPr>
          <p:cNvPr id="5" name="Slide Number Placeholder 4">
            <a:extLst>
              <a:ext uri="{FF2B5EF4-FFF2-40B4-BE49-F238E27FC236}">
                <a16:creationId xmlns:a16="http://schemas.microsoft.com/office/drawing/2014/main" xmlns="" id="{FB968244-D9C2-4B97-93AD-37BB5BE9645F}"/>
              </a:ext>
            </a:extLst>
          </p:cNvPr>
          <p:cNvSpPr>
            <a:spLocks noGrp="1"/>
          </p:cNvSpPr>
          <p:nvPr>
            <p:ph type="sldNum" sz="quarter" idx="12"/>
          </p:nvPr>
        </p:nvSpPr>
        <p:spPr/>
        <p:txBody>
          <a:bodyPr/>
          <a:lstStyle/>
          <a:p>
            <a:fld id="{845C981C-96CA-4D81-96B2-DCB7C5D6672F}" type="slidenum">
              <a:rPr lang="en-US" smtClean="0"/>
              <a:t>5</a:t>
            </a:fld>
            <a:endParaRPr lang="en-US" dirty="0"/>
          </a:p>
        </p:txBody>
      </p:sp>
      <p:pic>
        <p:nvPicPr>
          <p:cNvPr id="7" name="Content Placeholder 3">
            <a:extLst>
              <a:ext uri="{FF2B5EF4-FFF2-40B4-BE49-F238E27FC236}">
                <a16:creationId xmlns:a16="http://schemas.microsoft.com/office/drawing/2014/main" xmlns="" id="{2EF5F9F3-4D9F-4992-BF63-8C44425052EB}"/>
              </a:ext>
            </a:extLst>
          </p:cNvPr>
          <p:cNvPicPr>
            <a:picLocks noGrp="1" noChangeAspect="1"/>
          </p:cNvPicPr>
          <p:nvPr>
            <p:ph idx="1"/>
          </p:nvPr>
        </p:nvPicPr>
        <p:blipFill>
          <a:blip r:embed="rId2"/>
          <a:stretch>
            <a:fillRect/>
          </a:stretch>
        </p:blipFill>
        <p:spPr>
          <a:xfrm>
            <a:off x="811094" y="1732548"/>
            <a:ext cx="7227281" cy="3838073"/>
          </a:xfrm>
          <a:prstGeom prst="rect">
            <a:avLst/>
          </a:prstGeom>
        </p:spPr>
      </p:pic>
    </p:spTree>
    <p:extLst>
      <p:ext uri="{BB962C8B-B14F-4D97-AF65-F5344CB8AC3E}">
        <p14:creationId xmlns:p14="http://schemas.microsoft.com/office/powerpoint/2010/main" val="1575870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991747F-56AE-4F3C-AEC3-BB737D021543}"/>
              </a:ext>
            </a:extLst>
          </p:cNvPr>
          <p:cNvSpPr>
            <a:spLocks noGrp="1"/>
          </p:cNvSpPr>
          <p:nvPr>
            <p:ph type="title"/>
          </p:nvPr>
        </p:nvSpPr>
        <p:spPr/>
        <p:txBody>
          <a:bodyPr/>
          <a:lstStyle/>
          <a:p>
            <a:r>
              <a:rPr lang="en-US" dirty="0"/>
              <a:t>The Number of Patients Using Expensive Drugs Has Grown</a:t>
            </a:r>
          </a:p>
        </p:txBody>
      </p:sp>
      <p:sp>
        <p:nvSpPr>
          <p:cNvPr id="4" name="Footer Placeholder 3">
            <a:extLst>
              <a:ext uri="{FF2B5EF4-FFF2-40B4-BE49-F238E27FC236}">
                <a16:creationId xmlns:a16="http://schemas.microsoft.com/office/drawing/2014/main" xmlns="" id="{AA77B15A-0FEE-4529-A540-0C6A925934DA}"/>
              </a:ext>
            </a:extLst>
          </p:cNvPr>
          <p:cNvSpPr>
            <a:spLocks noGrp="1"/>
          </p:cNvSpPr>
          <p:nvPr>
            <p:ph type="ftr" sz="quarter" idx="11"/>
          </p:nvPr>
        </p:nvSpPr>
        <p:spPr/>
        <p:txBody>
          <a:bodyPr/>
          <a:lstStyle/>
          <a:p>
            <a:r>
              <a:rPr lang="en-US"/>
              <a:t>PAN Foundation</a:t>
            </a:r>
            <a:endParaRPr lang="en-US" dirty="0"/>
          </a:p>
        </p:txBody>
      </p:sp>
      <p:sp>
        <p:nvSpPr>
          <p:cNvPr id="5" name="Slide Number Placeholder 4">
            <a:extLst>
              <a:ext uri="{FF2B5EF4-FFF2-40B4-BE49-F238E27FC236}">
                <a16:creationId xmlns:a16="http://schemas.microsoft.com/office/drawing/2014/main" xmlns="" id="{97720ADF-0144-4667-AA5F-B8A6756D8E26}"/>
              </a:ext>
            </a:extLst>
          </p:cNvPr>
          <p:cNvSpPr>
            <a:spLocks noGrp="1"/>
          </p:cNvSpPr>
          <p:nvPr>
            <p:ph type="sldNum" sz="quarter" idx="12"/>
          </p:nvPr>
        </p:nvSpPr>
        <p:spPr/>
        <p:txBody>
          <a:bodyPr/>
          <a:lstStyle/>
          <a:p>
            <a:fld id="{845C981C-96CA-4D81-96B2-DCB7C5D6672F}" type="slidenum">
              <a:rPr lang="en-US" smtClean="0"/>
              <a:t>6</a:t>
            </a:fld>
            <a:endParaRPr lang="en-US" dirty="0"/>
          </a:p>
        </p:txBody>
      </p:sp>
      <p:pic>
        <p:nvPicPr>
          <p:cNvPr id="6" name="Picture 5">
            <a:extLst>
              <a:ext uri="{FF2B5EF4-FFF2-40B4-BE49-F238E27FC236}">
                <a16:creationId xmlns:a16="http://schemas.microsoft.com/office/drawing/2014/main" xmlns="" id="{55EA45E3-A05D-441A-9897-69E125E7BF71}"/>
              </a:ext>
            </a:extLst>
          </p:cNvPr>
          <p:cNvPicPr>
            <a:picLocks noChangeAspect="1"/>
          </p:cNvPicPr>
          <p:nvPr/>
        </p:nvPicPr>
        <p:blipFill>
          <a:blip r:embed="rId2"/>
          <a:stretch>
            <a:fillRect/>
          </a:stretch>
        </p:blipFill>
        <p:spPr>
          <a:xfrm>
            <a:off x="1418175" y="1410314"/>
            <a:ext cx="6188760" cy="4641570"/>
          </a:xfrm>
          <a:prstGeom prst="rect">
            <a:avLst/>
          </a:prstGeom>
        </p:spPr>
      </p:pic>
    </p:spTree>
    <p:extLst>
      <p:ext uri="{BB962C8B-B14F-4D97-AF65-F5344CB8AC3E}">
        <p14:creationId xmlns:p14="http://schemas.microsoft.com/office/powerpoint/2010/main" val="35116088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351C699-F221-4A44-9221-5DA787AF84C7}"/>
              </a:ext>
            </a:extLst>
          </p:cNvPr>
          <p:cNvSpPr>
            <a:spLocks noGrp="1"/>
          </p:cNvSpPr>
          <p:nvPr>
            <p:ph type="title"/>
          </p:nvPr>
        </p:nvSpPr>
        <p:spPr/>
        <p:txBody>
          <a:bodyPr/>
          <a:lstStyle/>
          <a:p>
            <a:r>
              <a:rPr lang="en-US" dirty="0"/>
              <a:t>Out-of-Pocket Costs Are Increasing as a Share of Income</a:t>
            </a:r>
          </a:p>
        </p:txBody>
      </p:sp>
      <p:sp>
        <p:nvSpPr>
          <p:cNvPr id="4" name="Footer Placeholder 3">
            <a:extLst>
              <a:ext uri="{FF2B5EF4-FFF2-40B4-BE49-F238E27FC236}">
                <a16:creationId xmlns:a16="http://schemas.microsoft.com/office/drawing/2014/main" xmlns="" id="{F68970D6-699D-4310-9A4A-905017D5D497}"/>
              </a:ext>
            </a:extLst>
          </p:cNvPr>
          <p:cNvSpPr>
            <a:spLocks noGrp="1"/>
          </p:cNvSpPr>
          <p:nvPr>
            <p:ph type="ftr" sz="quarter" idx="11"/>
          </p:nvPr>
        </p:nvSpPr>
        <p:spPr/>
        <p:txBody>
          <a:bodyPr/>
          <a:lstStyle/>
          <a:p>
            <a:r>
              <a:rPr lang="en-US"/>
              <a:t>PAN Foundation</a:t>
            </a:r>
            <a:endParaRPr lang="en-US" dirty="0"/>
          </a:p>
        </p:txBody>
      </p:sp>
      <p:sp>
        <p:nvSpPr>
          <p:cNvPr id="5" name="Slide Number Placeholder 4">
            <a:extLst>
              <a:ext uri="{FF2B5EF4-FFF2-40B4-BE49-F238E27FC236}">
                <a16:creationId xmlns:a16="http://schemas.microsoft.com/office/drawing/2014/main" xmlns="" id="{7ED71C5C-D677-4DAB-A224-FC5E8EDE4C93}"/>
              </a:ext>
            </a:extLst>
          </p:cNvPr>
          <p:cNvSpPr>
            <a:spLocks noGrp="1"/>
          </p:cNvSpPr>
          <p:nvPr>
            <p:ph type="sldNum" sz="quarter" idx="12"/>
          </p:nvPr>
        </p:nvSpPr>
        <p:spPr/>
        <p:txBody>
          <a:bodyPr/>
          <a:lstStyle/>
          <a:p>
            <a:fld id="{845C981C-96CA-4D81-96B2-DCB7C5D6672F}" type="slidenum">
              <a:rPr lang="en-US" smtClean="0"/>
              <a:t>7</a:t>
            </a:fld>
            <a:endParaRPr lang="en-US" dirty="0"/>
          </a:p>
        </p:txBody>
      </p:sp>
      <p:pic>
        <p:nvPicPr>
          <p:cNvPr id="6" name="Picture 5">
            <a:extLst>
              <a:ext uri="{FF2B5EF4-FFF2-40B4-BE49-F238E27FC236}">
                <a16:creationId xmlns:a16="http://schemas.microsoft.com/office/drawing/2014/main" xmlns="" id="{EA5CDACC-4052-4E07-9F40-434D85FFFD67}"/>
              </a:ext>
            </a:extLst>
          </p:cNvPr>
          <p:cNvPicPr>
            <a:picLocks noChangeAspect="1"/>
          </p:cNvPicPr>
          <p:nvPr/>
        </p:nvPicPr>
        <p:blipFill>
          <a:blip r:embed="rId2"/>
          <a:stretch>
            <a:fillRect/>
          </a:stretch>
        </p:blipFill>
        <p:spPr>
          <a:xfrm>
            <a:off x="1607143" y="1393053"/>
            <a:ext cx="6179691" cy="4634768"/>
          </a:xfrm>
          <a:prstGeom prst="rect">
            <a:avLst/>
          </a:prstGeom>
        </p:spPr>
      </p:pic>
    </p:spTree>
    <p:extLst>
      <p:ext uri="{BB962C8B-B14F-4D97-AF65-F5344CB8AC3E}">
        <p14:creationId xmlns:p14="http://schemas.microsoft.com/office/powerpoint/2010/main" val="40281383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xmlns="" id="{FACFC1C1-A64E-4CC7-A591-30A632FE6C4B}"/>
              </a:ext>
            </a:extLst>
          </p:cNvPr>
          <p:cNvSpPr>
            <a:spLocks noGrp="1"/>
          </p:cNvSpPr>
          <p:nvPr>
            <p:ph type="ftr" sz="quarter" idx="11"/>
          </p:nvPr>
        </p:nvSpPr>
        <p:spPr/>
        <p:txBody>
          <a:bodyPr/>
          <a:lstStyle/>
          <a:p>
            <a:r>
              <a:rPr lang="en-US" dirty="0"/>
              <a:t>PAN Foundation</a:t>
            </a:r>
          </a:p>
        </p:txBody>
      </p:sp>
      <p:sp>
        <p:nvSpPr>
          <p:cNvPr id="4" name="Slide Number Placeholder 3">
            <a:extLst>
              <a:ext uri="{FF2B5EF4-FFF2-40B4-BE49-F238E27FC236}">
                <a16:creationId xmlns:a16="http://schemas.microsoft.com/office/drawing/2014/main" xmlns="" id="{756EBD70-2F36-4B93-BB5B-30C3C058D528}"/>
              </a:ext>
            </a:extLst>
          </p:cNvPr>
          <p:cNvSpPr>
            <a:spLocks noGrp="1"/>
          </p:cNvSpPr>
          <p:nvPr>
            <p:ph type="sldNum" sz="quarter" idx="12"/>
          </p:nvPr>
        </p:nvSpPr>
        <p:spPr/>
        <p:txBody>
          <a:bodyPr/>
          <a:lstStyle/>
          <a:p>
            <a:fld id="{845C981C-96CA-4D81-96B2-DCB7C5D6672F}" type="slidenum">
              <a:rPr lang="en-US" smtClean="0"/>
              <a:t>8</a:t>
            </a:fld>
            <a:endParaRPr lang="en-US" dirty="0"/>
          </a:p>
        </p:txBody>
      </p:sp>
      <p:sp>
        <p:nvSpPr>
          <p:cNvPr id="5" name="Content Placeholder 4">
            <a:extLst>
              <a:ext uri="{FF2B5EF4-FFF2-40B4-BE49-F238E27FC236}">
                <a16:creationId xmlns:a16="http://schemas.microsoft.com/office/drawing/2014/main" xmlns="" id="{7481E10F-E79A-48C9-8C02-EC5F6F0037D6}"/>
              </a:ext>
            </a:extLst>
          </p:cNvPr>
          <p:cNvSpPr>
            <a:spLocks noGrp="1"/>
          </p:cNvSpPr>
          <p:nvPr>
            <p:ph idx="13"/>
          </p:nvPr>
        </p:nvSpPr>
        <p:spPr/>
        <p:txBody>
          <a:bodyPr/>
          <a:lstStyle/>
          <a:p>
            <a:r>
              <a:rPr lang="en-US" dirty="0"/>
              <a:t>Many Seriously Ill Patients Need Help with Out-of-Pocket Costs</a:t>
            </a:r>
          </a:p>
        </p:txBody>
      </p:sp>
      <p:graphicFrame>
        <p:nvGraphicFramePr>
          <p:cNvPr id="6" name="Content Placeholder 7">
            <a:extLst>
              <a:ext uri="{FF2B5EF4-FFF2-40B4-BE49-F238E27FC236}">
                <a16:creationId xmlns:a16="http://schemas.microsoft.com/office/drawing/2014/main" xmlns="" id="{481D341E-1D7A-4E15-8158-D40CAD15288A}"/>
              </a:ext>
            </a:extLst>
          </p:cNvPr>
          <p:cNvGraphicFramePr>
            <a:graphicFrameLocks noGrp="1"/>
          </p:cNvGraphicFramePr>
          <p:nvPr>
            <p:ph idx="1"/>
            <p:extLst>
              <p:ext uri="{D42A27DB-BD31-4B8C-83A1-F6EECF244321}">
                <p14:modId xmlns:p14="http://schemas.microsoft.com/office/powerpoint/2010/main" val="2836270156"/>
              </p:ext>
            </p:extLst>
          </p:nvPr>
        </p:nvGraphicFramePr>
        <p:xfrm>
          <a:off x="626345" y="1537022"/>
          <a:ext cx="8060455" cy="3480526"/>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a:extLst>
              <a:ext uri="{FF2B5EF4-FFF2-40B4-BE49-F238E27FC236}">
                <a16:creationId xmlns:a16="http://schemas.microsoft.com/office/drawing/2014/main" xmlns="" id="{9C715B57-5C94-4486-A04D-0DA1A915158C}"/>
              </a:ext>
            </a:extLst>
          </p:cNvPr>
          <p:cNvSpPr txBox="1"/>
          <p:nvPr/>
        </p:nvSpPr>
        <p:spPr>
          <a:xfrm>
            <a:off x="457200" y="5599324"/>
            <a:ext cx="4362092" cy="261610"/>
          </a:xfrm>
          <a:prstGeom prst="rect">
            <a:avLst/>
          </a:prstGeom>
          <a:noFill/>
        </p:spPr>
        <p:txBody>
          <a:bodyPr wrap="none" rtlCol="0">
            <a:spAutoFit/>
          </a:bodyPr>
          <a:lstStyle/>
          <a:p>
            <a:r>
              <a:rPr lang="en-US" sz="1100" dirty="0"/>
              <a:t>Source: PAN Foundation Patient Survey, September 1-29, 2017, N=1,897.</a:t>
            </a:r>
          </a:p>
        </p:txBody>
      </p:sp>
    </p:spTree>
    <p:extLst>
      <p:ext uri="{BB962C8B-B14F-4D97-AF65-F5344CB8AC3E}">
        <p14:creationId xmlns:p14="http://schemas.microsoft.com/office/powerpoint/2010/main" val="14702693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xmlns="" id="{8BDB98FA-A123-42CC-BBD2-7CC15C9EFEC6}"/>
              </a:ext>
            </a:extLst>
          </p:cNvPr>
          <p:cNvSpPr>
            <a:spLocks noGrp="1"/>
          </p:cNvSpPr>
          <p:nvPr>
            <p:ph type="ftr" sz="quarter" idx="11"/>
          </p:nvPr>
        </p:nvSpPr>
        <p:spPr/>
        <p:txBody>
          <a:bodyPr/>
          <a:lstStyle/>
          <a:p>
            <a:r>
              <a:rPr lang="en-US" dirty="0"/>
              <a:t>PAN Foundation</a:t>
            </a:r>
          </a:p>
        </p:txBody>
      </p:sp>
      <p:sp>
        <p:nvSpPr>
          <p:cNvPr id="4" name="Slide Number Placeholder 3">
            <a:extLst>
              <a:ext uri="{FF2B5EF4-FFF2-40B4-BE49-F238E27FC236}">
                <a16:creationId xmlns:a16="http://schemas.microsoft.com/office/drawing/2014/main" xmlns="" id="{725CE5C4-F88B-40CA-A99C-E1EC482F2823}"/>
              </a:ext>
            </a:extLst>
          </p:cNvPr>
          <p:cNvSpPr>
            <a:spLocks noGrp="1"/>
          </p:cNvSpPr>
          <p:nvPr>
            <p:ph type="sldNum" sz="quarter" idx="12"/>
          </p:nvPr>
        </p:nvSpPr>
        <p:spPr/>
        <p:txBody>
          <a:bodyPr/>
          <a:lstStyle/>
          <a:p>
            <a:fld id="{845C981C-96CA-4D81-96B2-DCB7C5D6672F}" type="slidenum">
              <a:rPr lang="en-US" smtClean="0"/>
              <a:t>9</a:t>
            </a:fld>
            <a:endParaRPr lang="en-US" dirty="0"/>
          </a:p>
        </p:txBody>
      </p:sp>
      <p:sp>
        <p:nvSpPr>
          <p:cNvPr id="5" name="Content Placeholder 4">
            <a:extLst>
              <a:ext uri="{FF2B5EF4-FFF2-40B4-BE49-F238E27FC236}">
                <a16:creationId xmlns:a16="http://schemas.microsoft.com/office/drawing/2014/main" xmlns="" id="{FEC3E077-50EF-434D-8C69-9F7E01652075}"/>
              </a:ext>
            </a:extLst>
          </p:cNvPr>
          <p:cNvSpPr>
            <a:spLocks noGrp="1"/>
          </p:cNvSpPr>
          <p:nvPr>
            <p:ph idx="13"/>
          </p:nvPr>
        </p:nvSpPr>
        <p:spPr/>
        <p:txBody>
          <a:bodyPr/>
          <a:lstStyle/>
          <a:p>
            <a:r>
              <a:rPr lang="en-US" dirty="0"/>
              <a:t>Most Out-of-Pocket Costs Hit Patients Early In the Year</a:t>
            </a:r>
          </a:p>
        </p:txBody>
      </p:sp>
      <p:pic>
        <p:nvPicPr>
          <p:cNvPr id="6" name="Content Placeholder 6">
            <a:extLst>
              <a:ext uri="{FF2B5EF4-FFF2-40B4-BE49-F238E27FC236}">
                <a16:creationId xmlns:a16="http://schemas.microsoft.com/office/drawing/2014/main" xmlns="" id="{6450862D-7CAD-4A12-BFB9-08D4F3683FBA}"/>
              </a:ext>
            </a:extLst>
          </p:cNvPr>
          <p:cNvPicPr>
            <a:picLocks noGrp="1" noChangeAspect="1"/>
          </p:cNvPicPr>
          <p:nvPr>
            <p:ph idx="1"/>
          </p:nvPr>
        </p:nvPicPr>
        <p:blipFill rotWithShape="1">
          <a:blip r:embed="rId2">
            <a:alphaModFix/>
          </a:blip>
          <a:srcRect r="5012"/>
          <a:stretch/>
        </p:blipFill>
        <p:spPr>
          <a:xfrm>
            <a:off x="338786" y="2117558"/>
            <a:ext cx="8409185" cy="2732990"/>
          </a:xfrm>
          <a:prstGeom prst="rect">
            <a:avLst/>
          </a:prstGeom>
        </p:spPr>
      </p:pic>
      <p:sp>
        <p:nvSpPr>
          <p:cNvPr id="7" name="TextBox 6">
            <a:extLst>
              <a:ext uri="{FF2B5EF4-FFF2-40B4-BE49-F238E27FC236}">
                <a16:creationId xmlns:a16="http://schemas.microsoft.com/office/drawing/2014/main" xmlns="" id="{C36B540C-DD25-4233-9A60-AE3C17246022}"/>
              </a:ext>
            </a:extLst>
          </p:cNvPr>
          <p:cNvSpPr txBox="1"/>
          <p:nvPr/>
        </p:nvSpPr>
        <p:spPr>
          <a:xfrm>
            <a:off x="518442" y="5647974"/>
            <a:ext cx="3855543" cy="261610"/>
          </a:xfrm>
          <a:prstGeom prst="rect">
            <a:avLst/>
          </a:prstGeom>
          <a:noFill/>
        </p:spPr>
        <p:txBody>
          <a:bodyPr wrap="none" rtlCol="0">
            <a:spAutoFit/>
          </a:bodyPr>
          <a:lstStyle/>
          <a:p>
            <a:r>
              <a:rPr lang="en-US" sz="1100" dirty="0"/>
              <a:t>Source: Doshi et </a:t>
            </a:r>
            <a:r>
              <a:rPr lang="en-US" sz="1100" i="1" dirty="0"/>
              <a:t>al: Am J Manag Care. </a:t>
            </a:r>
            <a:r>
              <a:rPr lang="en-US" sz="1100" dirty="0"/>
              <a:t>2017;23(3 Suppl):S39-S45</a:t>
            </a:r>
          </a:p>
        </p:txBody>
      </p:sp>
    </p:spTree>
    <p:extLst>
      <p:ext uri="{BB962C8B-B14F-4D97-AF65-F5344CB8AC3E}">
        <p14:creationId xmlns:p14="http://schemas.microsoft.com/office/powerpoint/2010/main" val="3390171771"/>
      </p:ext>
    </p:extLst>
  </p:cSld>
  <p:clrMapOvr>
    <a:masterClrMapping/>
  </p:clrMapOvr>
</p:sld>
</file>

<file path=ppt/theme/theme1.xml><?xml version="1.0" encoding="utf-8"?>
<a:theme xmlns:a="http://schemas.openxmlformats.org/drawingml/2006/main" name="Office Theme">
  <a:themeElements>
    <a:clrScheme name="PAN_02">
      <a:dk1>
        <a:srgbClr val="174A5B"/>
      </a:dk1>
      <a:lt1>
        <a:sysClr val="window" lastClr="FFFFFF"/>
      </a:lt1>
      <a:dk2>
        <a:srgbClr val="CE0F69"/>
      </a:dk2>
      <a:lt2>
        <a:srgbClr val="BBDDE6"/>
      </a:lt2>
      <a:accent1>
        <a:srgbClr val="174A5B"/>
      </a:accent1>
      <a:accent2>
        <a:srgbClr val="CE0F69"/>
      </a:accent2>
      <a:accent3>
        <a:srgbClr val="4EC3E0"/>
      </a:accent3>
      <a:accent4>
        <a:srgbClr val="8FAD15"/>
      </a:accent4>
      <a:accent5>
        <a:srgbClr val="A47449"/>
      </a:accent5>
      <a:accent6>
        <a:srgbClr val="F2C75C"/>
      </a:accent6>
      <a:hlink>
        <a:srgbClr val="0563C1"/>
      </a:hlink>
      <a:folHlink>
        <a:srgbClr val="954F72"/>
      </a:folHlink>
    </a:clrScheme>
    <a:fontScheme name="PAN">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PAN</Template>
  <TotalTime>7558</TotalTime>
  <Words>1053</Words>
  <Application>Microsoft Macintosh PowerPoint</Application>
  <PresentationFormat>Letter Paper (8.5x11 in)</PresentationFormat>
  <Paragraphs>145</Paragraphs>
  <Slides>22</Slides>
  <Notes>3</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Office Theme</vt:lpstr>
      <vt:lpstr>PAN Foundation</vt:lpstr>
      <vt:lpstr>Why is Co-Pay Assistance Important?</vt:lpstr>
      <vt:lpstr>Importance of Co-Pay Assistance</vt:lpstr>
      <vt:lpstr>Trends in Three Key Areas Are Affecting Access and Affordability for Millions of Americans</vt:lpstr>
      <vt:lpstr>The Average Annual Price of Treatment Almost Tripled Between 2006 and 2015</vt:lpstr>
      <vt:lpstr>The Number of Patients Using Expensive Drugs Has Grown</vt:lpstr>
      <vt:lpstr>Out-of-Pocket Costs Are Increasing as a Share of Income</vt:lpstr>
      <vt:lpstr>PowerPoint Presentation</vt:lpstr>
      <vt:lpstr>PowerPoint Presentation</vt:lpstr>
      <vt:lpstr>What Does the Future Hold?</vt:lpstr>
      <vt:lpstr>What is the PAN Foundation?</vt:lpstr>
      <vt:lpstr>What is the PAN Foundation?</vt:lpstr>
      <vt:lpstr>Who Qualifies for Assistance?</vt:lpstr>
      <vt:lpstr>PowerPoint Presentation</vt:lpstr>
      <vt:lpstr>PowerPoint Presentation</vt:lpstr>
      <vt:lpstr>How Long is My Patient’s Grant?</vt:lpstr>
      <vt:lpstr>PowerPoint Presentation</vt:lpstr>
      <vt:lpstr>PowerPoint Presentation</vt:lpstr>
      <vt:lpstr>How to Stay Connected</vt:lpstr>
      <vt:lpstr>Refer Your Patients to PAN at www.panapply.org</vt:lpstr>
      <vt:lpstr>Advocacy and Support</vt:lpstr>
      <vt:lpstr>Contact Information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Joe Graff</dc:creator>
  <cp:lastModifiedBy>Brandon Macsata</cp:lastModifiedBy>
  <cp:revision>438</cp:revision>
  <dcterms:created xsi:type="dcterms:W3CDTF">2016-03-03T19:02:10Z</dcterms:created>
  <dcterms:modified xsi:type="dcterms:W3CDTF">2018-09-17T17:12:15Z</dcterms:modified>
</cp:coreProperties>
</file>