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11"/>
  </p:notesMasterIdLst>
  <p:sldIdLst>
    <p:sldId id="256" r:id="rId2"/>
    <p:sldId id="272" r:id="rId3"/>
    <p:sldId id="271" r:id="rId4"/>
    <p:sldId id="261" r:id="rId5"/>
    <p:sldId id="258" r:id="rId6"/>
    <p:sldId id="257" r:id="rId7"/>
    <p:sldId id="263" r:id="rId8"/>
    <p:sldId id="266" r:id="rId9"/>
    <p:sldId id="268" r:id="rId10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B145DC1-FED6-4995-836A-99E7AD32F981}" type="datetimeFigureOut">
              <a:rPr lang="en-US" smtClean="0"/>
              <a:t>7/10/18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B2C193D-6942-4925-9749-641D80EF8A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58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C193D-6942-4925-9749-641D80EF8A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9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C193D-6942-4925-9749-641D80EF8A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6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C193D-6942-4925-9749-641D80EF8A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1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C193D-6942-4925-9749-641D80EF8A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4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C193D-6942-4925-9749-641D80EF8A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19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1344" y="2784475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7/10/18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181344" y="4497070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986367" y="2784475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986367" y="4497070"/>
            <a:ext cx="5023104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754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7/10/18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3" Type="http://schemas.openxmlformats.org/officeDocument/2006/relationships/hyperlink" Target="mailto:sveer@carolinahealthcenter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2167466"/>
            <a:ext cx="7315200" cy="1557867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Community Action National Network</a:t>
            </a:r>
            <a:br>
              <a:rPr lang="en-US" sz="4000" b="1" dirty="0" smtClean="0"/>
            </a:br>
            <a:r>
              <a:rPr lang="en-US" sz="4000" b="1" dirty="0" smtClean="0"/>
              <a:t>National 340B Commission</a:t>
            </a:r>
            <a:br>
              <a:rPr lang="en-US" sz="4000" b="1" dirty="0" smtClean="0"/>
            </a:br>
            <a:r>
              <a:rPr lang="en-US" sz="2200" b="1" dirty="0" smtClean="0"/>
              <a:t>Testimony of  Sue Veer MBA</a:t>
            </a:r>
            <a:br>
              <a:rPr lang="en-US" sz="2200" b="1" dirty="0" smtClean="0"/>
            </a:br>
            <a:r>
              <a:rPr lang="en-US" sz="2200" b="1" dirty="0" smtClean="0"/>
              <a:t>President and CEO for Carolina Health Centers, Inc.  </a:t>
            </a:r>
            <a:endParaRPr lang="en-US" sz="2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089401"/>
            <a:ext cx="7315200" cy="14952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Tuesday, July 10, 2018</a:t>
            </a:r>
          </a:p>
          <a:p>
            <a:endParaRPr lang="en-US" sz="3200" dirty="0"/>
          </a:p>
        </p:txBody>
      </p:sp>
      <p:pic>
        <p:nvPicPr>
          <p:cNvPr id="7" name="Picture 10" descr="Image result for image storm clou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1864" y="1718732"/>
            <a:ext cx="2267789" cy="231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53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32" y="509187"/>
            <a:ext cx="5469773" cy="1443425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3 key </a:t>
            </a:r>
            <a:r>
              <a:rPr lang="en-US" sz="28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areas where </a:t>
            </a:r>
            <a:r>
              <a:rPr lang="en-US" sz="2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health center </a:t>
            </a:r>
            <a:r>
              <a:rPr lang="en-US" sz="2800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Program Expectation impact 340B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8495" y="379141"/>
            <a:ext cx="4783666" cy="2097579"/>
          </a:xfr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b="1" u="sng" dirty="0">
                <a:solidFill>
                  <a:schemeClr val="bg1"/>
                </a:solidFill>
              </a:rPr>
              <a:t>Charity Care</a:t>
            </a:r>
          </a:p>
          <a:p>
            <a:pPr marL="109728" indent="0" algn="ctr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Health centers don’t have “charity care” programs – health centers provide access to care regardless of socio-economic barriers.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6289289" y="2821259"/>
            <a:ext cx="5502078" cy="3774274"/>
          </a:xfr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2600" b="1" u="sng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600" b="1" u="sng" dirty="0" smtClean="0">
                <a:solidFill>
                  <a:schemeClr val="bg1"/>
                </a:solidFill>
              </a:rPr>
              <a:t>Charges </a:t>
            </a:r>
            <a:r>
              <a:rPr lang="en-US" sz="2600" b="1" u="sng" dirty="0">
                <a:solidFill>
                  <a:schemeClr val="bg1"/>
                </a:solidFill>
              </a:rPr>
              <a:t>and Savings</a:t>
            </a:r>
          </a:p>
          <a:p>
            <a:pPr marL="365760" lvl="1" indent="-256032">
              <a:lnSpc>
                <a:spcPct val="120000"/>
              </a:lnSpc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The 340B statute is silent on the issue of how much patients are charged but Section 330 is not: sliding fee discounts must apply to 340B prescriptions for eligible patients.</a:t>
            </a:r>
          </a:p>
          <a:p>
            <a:pPr marL="365760" lvl="1" indent="-256032">
              <a:lnSpc>
                <a:spcPct val="120000"/>
              </a:lnSpc>
              <a:spcBef>
                <a:spcPts val="400"/>
              </a:spcBef>
              <a:buSzPct val="68000"/>
              <a:buFont typeface="Wingdings" panose="05000000000000000000" pitchFamily="2" charset="2"/>
              <a:buChar char="§"/>
            </a:pPr>
            <a:r>
              <a:rPr lang="en-US" sz="2600" dirty="0">
                <a:solidFill>
                  <a:schemeClr val="bg1"/>
                </a:solidFill>
              </a:rPr>
              <a:t>While the 340B statute does not mandate how savings are used, HRSA requires that 330 grantees and look-alikes reinvest all program revenues into activities that promote the purpose of their HRSA/BPHC Scope of Project.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4"/>
          </p:nvPr>
        </p:nvSpPr>
        <p:spPr>
          <a:xfrm>
            <a:off x="347132" y="2252133"/>
            <a:ext cx="5469773" cy="4342987"/>
          </a:xfr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200" b="1" u="sng" dirty="0">
                <a:solidFill>
                  <a:schemeClr val="bg1"/>
                </a:solidFill>
              </a:rPr>
              <a:t>HRSA Oversight</a:t>
            </a:r>
            <a:endParaRPr lang="en-US" sz="2200" u="sng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Community health centers are under the oversight of HRSA, which approves our Scope of Project to which all </a:t>
            </a:r>
            <a:r>
              <a:rPr lang="en-US" sz="2400" dirty="0" smtClean="0">
                <a:solidFill>
                  <a:schemeClr val="bg1"/>
                </a:solidFill>
              </a:rPr>
              <a:t>Section 330 </a:t>
            </a:r>
            <a:r>
              <a:rPr lang="en-US" sz="2400" dirty="0">
                <a:solidFill>
                  <a:schemeClr val="bg1"/>
                </a:solidFill>
              </a:rPr>
              <a:t>program requirements </a:t>
            </a:r>
            <a:r>
              <a:rPr lang="en-US" sz="2400" dirty="0" smtClean="0">
                <a:solidFill>
                  <a:schemeClr val="bg1"/>
                </a:solidFill>
              </a:rPr>
              <a:t>apply.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Health centers are expected to provide pharmacy services appropriate for their patients.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Health centers that offer pharmacy are required to participate in the 340B Program or a purchasing agreement that yields equal savings. </a:t>
            </a:r>
          </a:p>
        </p:txBody>
      </p:sp>
    </p:spTree>
    <p:extLst>
      <p:ext uri="{BB962C8B-B14F-4D97-AF65-F5344CB8AC3E}">
        <p14:creationId xmlns:p14="http://schemas.microsoft.com/office/powerpoint/2010/main" val="71951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11" y="1055048"/>
            <a:ext cx="3289610" cy="485492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At the heart of the value proposition for the 340B Drug Pricing Program</a:t>
            </a:r>
            <a:endParaRPr lang="en-US" dirty="0"/>
          </a:p>
        </p:txBody>
      </p:sp>
      <p:pic>
        <p:nvPicPr>
          <p:cNvPr id="5" name="Picture Placeholder 10" descr="Screen Shot 2016-06-19 at 1.56.17 PM.png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6" r="6906"/>
          <a:stretch>
            <a:fillRect/>
          </a:stretch>
        </p:blipFill>
        <p:spPr>
          <a:xfrm>
            <a:off x="4876375" y="932985"/>
            <a:ext cx="4937125" cy="509905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1484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ft-Right Arrow 6"/>
          <p:cNvSpPr/>
          <p:nvPr/>
        </p:nvSpPr>
        <p:spPr>
          <a:xfrm>
            <a:off x="1370322" y="3630577"/>
            <a:ext cx="8280116" cy="1869744"/>
          </a:xfrm>
          <a:prstGeom prst="left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ight Triangle 12"/>
          <p:cNvSpPr/>
          <p:nvPr/>
        </p:nvSpPr>
        <p:spPr>
          <a:xfrm rot="16200000">
            <a:off x="4302165" y="-321792"/>
            <a:ext cx="2797793" cy="6041817"/>
          </a:xfrm>
          <a:prstGeom prst="rtTriangle">
            <a:avLst/>
          </a:prstGeom>
          <a:gradFill flip="none" rotWithShape="1">
            <a:gsLst>
              <a:gs pos="0">
                <a:srgbClr val="E2DE00">
                  <a:tint val="66000"/>
                  <a:satMod val="160000"/>
                </a:srgbClr>
              </a:gs>
              <a:gs pos="50000">
                <a:srgbClr val="E2DE00">
                  <a:tint val="44500"/>
                  <a:satMod val="160000"/>
                </a:srgbClr>
              </a:gs>
              <a:gs pos="100000">
                <a:srgbClr val="E2DE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7305" y="4268870"/>
            <a:ext cx="5186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Program Optimization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659983" y="4196959"/>
            <a:ext cx="1020169" cy="7369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Low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8233205" y="4183863"/>
            <a:ext cx="977530" cy="73697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High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 rot="20072407">
            <a:off x="4975452" y="2810818"/>
            <a:ext cx="3644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Value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4829"/>
            <a:ext cx="3412273" cy="325668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Strategic, operational, and compliance challenges and threats for the health center community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8333" y="724829"/>
            <a:ext cx="7620001" cy="54643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Responsibility and accountability as a Patient Centered Medical Home </a:t>
            </a:r>
          </a:p>
          <a:p>
            <a:pPr lvl="1"/>
            <a:r>
              <a:rPr lang="en-US" sz="2600" dirty="0" smtClean="0"/>
              <a:t>340B eligibility across the continuum of care</a:t>
            </a:r>
          </a:p>
          <a:p>
            <a:pPr lvl="1"/>
            <a:r>
              <a:rPr lang="en-US" sz="2600" dirty="0" smtClean="0"/>
              <a:t>Impact of access and adherence on outcomes-based performance measures</a:t>
            </a:r>
          </a:p>
          <a:p>
            <a:r>
              <a:rPr lang="en-US" sz="2800" dirty="0" smtClean="0"/>
              <a:t>Scope of Project extending beyond the walls of physically distinct sites</a:t>
            </a:r>
          </a:p>
          <a:p>
            <a:r>
              <a:rPr lang="en-US" sz="2800" dirty="0" smtClean="0"/>
              <a:t>Shift of margin to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parties and intermediaries</a:t>
            </a:r>
          </a:p>
          <a:p>
            <a:endParaRPr lang="en-US" sz="2800" dirty="0"/>
          </a:p>
        </p:txBody>
      </p:sp>
      <p:pic>
        <p:nvPicPr>
          <p:cNvPr id="4" name="Picture Placeholder 10" descr="Screen Shot 2016-06-19 at 1.56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" r="4630"/>
          <a:stretch>
            <a:fillRect/>
          </a:stretch>
        </p:blipFill>
        <p:spPr>
          <a:xfrm>
            <a:off x="730258" y="3620751"/>
            <a:ext cx="1951756" cy="193839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25028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Looking back at the storm that has gain momentum over the last 12-18 months, what are the common themes?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1668" y="281354"/>
            <a:ext cx="7779434" cy="631639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Health </a:t>
            </a:r>
            <a:r>
              <a:rPr lang="en-US" sz="2800" dirty="0"/>
              <a:t>centers remain </a:t>
            </a:r>
            <a:r>
              <a:rPr lang="en-US" sz="2800" dirty="0" smtClean="0"/>
              <a:t>outside the center of the storm</a:t>
            </a:r>
            <a:endParaRPr lang="en-US" sz="2800" dirty="0"/>
          </a:p>
          <a:p>
            <a:r>
              <a:rPr lang="en-US" sz="2800" dirty="0" smtClean="0"/>
              <a:t>Disproportionate focus </a:t>
            </a:r>
            <a:r>
              <a:rPr lang="en-US" sz="2800" dirty="0"/>
              <a:t>on </a:t>
            </a:r>
            <a:r>
              <a:rPr lang="en-US" sz="2800" dirty="0" smtClean="0"/>
              <a:t>hospitals</a:t>
            </a:r>
          </a:p>
          <a:p>
            <a:r>
              <a:rPr lang="en-US" sz="2800" dirty="0" smtClean="0"/>
              <a:t>Conflicting data and misguided association with rising drug costs</a:t>
            </a:r>
          </a:p>
          <a:p>
            <a:r>
              <a:rPr lang="en-US" sz="2800" dirty="0" smtClean="0"/>
              <a:t>Consensus on need for additional regulatory authority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ntent </a:t>
            </a:r>
            <a:r>
              <a:rPr lang="en-US" sz="2800" dirty="0"/>
              <a:t>of the </a:t>
            </a:r>
            <a:r>
              <a:rPr lang="en-US" sz="2800" dirty="0" smtClean="0"/>
              <a:t>program at question:  </a:t>
            </a:r>
            <a:r>
              <a:rPr lang="en-US" sz="2800" dirty="0"/>
              <a:t>a prescription assistance program versus mechanism to support the safety net mission of increased access to comprehensive </a:t>
            </a:r>
            <a:r>
              <a:rPr lang="en-US" sz="2800" dirty="0" smtClean="0"/>
              <a:t>services? </a:t>
            </a:r>
            <a:endParaRPr lang="en-US" sz="2800" dirty="0"/>
          </a:p>
          <a:p>
            <a:r>
              <a:rPr lang="en-US" sz="2800" dirty="0" smtClean="0"/>
              <a:t>Strong appetite for reporting on amount and use of retained savings</a:t>
            </a:r>
          </a:p>
          <a:p>
            <a:r>
              <a:rPr lang="en-US" sz="2800" dirty="0" smtClean="0"/>
              <a:t>Concern about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parties in the supply chain</a:t>
            </a:r>
          </a:p>
          <a:p>
            <a:pPr lvl="1"/>
            <a:endParaRPr lang="en-US" dirty="0"/>
          </a:p>
        </p:txBody>
      </p:sp>
      <p:pic>
        <p:nvPicPr>
          <p:cNvPr id="4" name="Picture 10" descr="Image result for image storm clou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55" y="891890"/>
            <a:ext cx="1214322" cy="123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7584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Community Health </a:t>
            </a:r>
            <a:r>
              <a:rPr lang="en-US" dirty="0"/>
              <a:t>C</a:t>
            </a:r>
            <a:r>
              <a:rPr lang="en-US" dirty="0" smtClean="0"/>
              <a:t>enter advocacy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8030" y="189572"/>
            <a:ext cx="8062332" cy="6668428"/>
          </a:xfrm>
        </p:spPr>
        <p:txBody>
          <a:bodyPr>
            <a:normAutofit fontScale="92500" lnSpcReduction="10000"/>
          </a:bodyPr>
          <a:lstStyle/>
          <a:p>
            <a:endParaRPr lang="en-US" sz="2400" dirty="0" smtClean="0"/>
          </a:p>
          <a:p>
            <a:r>
              <a:rPr lang="en-US" sz="2600" dirty="0" smtClean="0"/>
              <a:t>We want Congress  to have full confidence in the 340B program.</a:t>
            </a:r>
          </a:p>
          <a:p>
            <a:r>
              <a:rPr lang="en-US" sz="2600" dirty="0" smtClean="0"/>
              <a:t>The intent of the program is to ensure the nation has a strong and effective health care safety net.</a:t>
            </a:r>
          </a:p>
          <a:p>
            <a:r>
              <a:rPr lang="en-US" sz="2600" dirty="0" smtClean="0"/>
              <a:t>The 340B program helps us bend the cost curve in the right direction.</a:t>
            </a:r>
          </a:p>
          <a:p>
            <a:r>
              <a:rPr lang="en-US" sz="2600" dirty="0" smtClean="0"/>
              <a:t>Increased regulatory authority is not inherently bad  as long as rule-making:</a:t>
            </a:r>
          </a:p>
          <a:p>
            <a:pPr lvl="1"/>
            <a:r>
              <a:rPr lang="en-US" sz="1900" dirty="0" smtClean="0"/>
              <a:t>Is sensitive to the unique characteristics of </a:t>
            </a:r>
            <a:r>
              <a:rPr lang="en-US" sz="1900" dirty="0"/>
              <a:t> </a:t>
            </a:r>
            <a:r>
              <a:rPr lang="en-US" sz="1900" dirty="0" smtClean="0"/>
              <a:t>covered entity types;</a:t>
            </a:r>
          </a:p>
          <a:p>
            <a:pPr lvl="1"/>
            <a:r>
              <a:rPr lang="en-US" sz="1900" dirty="0" smtClean="0"/>
              <a:t>Aligns with the patient centered medical home model; and </a:t>
            </a:r>
          </a:p>
          <a:p>
            <a:pPr lvl="1"/>
            <a:r>
              <a:rPr lang="en-US" sz="1900" dirty="0" smtClean="0"/>
              <a:t>Preserves those aspects of the program that are proven to be effective.</a:t>
            </a:r>
          </a:p>
          <a:p>
            <a:r>
              <a:rPr lang="en-US" sz="2600" dirty="0" smtClean="0"/>
              <a:t>Health centers have a long and successful history of accountability to HRSA for measurable performance outcomes and are willing and able to demonstrate the value of the 340B program; however,</a:t>
            </a:r>
          </a:p>
          <a:p>
            <a:r>
              <a:rPr lang="en-US" sz="2600" dirty="0" smtClean="0"/>
              <a:t>The value of the 340B program cannot be measured by charity care alone </a:t>
            </a:r>
            <a:r>
              <a:rPr lang="mr-IN" sz="2600" dirty="0" smtClean="0"/>
              <a:t>…</a:t>
            </a:r>
            <a:r>
              <a:rPr lang="en-US" sz="2600" dirty="0" smtClean="0"/>
              <a:t> it is reflected in the myriad of programs and services that bring benefit to the communities </a:t>
            </a:r>
            <a:r>
              <a:rPr lang="en-US" sz="2400" dirty="0" smtClean="0"/>
              <a:t>we serve.</a:t>
            </a:r>
          </a:p>
          <a:p>
            <a:endParaRPr lang="en-US" sz="24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788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052" y="1039170"/>
            <a:ext cx="2947482" cy="4601183"/>
          </a:xfrm>
        </p:spPr>
        <p:txBody>
          <a:bodyPr/>
          <a:lstStyle/>
          <a:p>
            <a:pPr algn="ctr"/>
            <a:r>
              <a:rPr lang="en-US" dirty="0" smtClean="0"/>
              <a:t>Community Benefit </a:t>
            </a:r>
            <a:br>
              <a:rPr lang="en-US" dirty="0" smtClean="0"/>
            </a:br>
            <a:r>
              <a:rPr lang="en-US" dirty="0" smtClean="0"/>
              <a:t>vs.</a:t>
            </a:r>
            <a:br>
              <a:rPr lang="en-US" dirty="0" smtClean="0"/>
            </a:br>
            <a:r>
              <a:rPr lang="en-US" dirty="0" smtClean="0"/>
              <a:t>Charity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01844" y="223025"/>
            <a:ext cx="8040029" cy="6501160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330 </a:t>
            </a:r>
            <a:r>
              <a:rPr lang="en-US" sz="2400" dirty="0">
                <a:solidFill>
                  <a:schemeClr val="tx1"/>
                </a:solidFill>
              </a:rPr>
              <a:t>deficit, other uncompensated care and operational losses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Community development and health improvement services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Subsidized health </a:t>
            </a:r>
            <a:r>
              <a:rPr lang="en-US" sz="2400" dirty="0" smtClean="0">
                <a:solidFill>
                  <a:schemeClr val="tx1"/>
                </a:solidFill>
              </a:rPr>
              <a:t>services </a:t>
            </a:r>
            <a:r>
              <a:rPr lang="mr-IN" sz="2400" dirty="0" smtClean="0">
                <a:solidFill>
                  <a:schemeClr val="tx1"/>
                </a:solidFill>
              </a:rPr>
              <a:t>–</a:t>
            </a:r>
            <a:r>
              <a:rPr lang="en-US" sz="2400" dirty="0" smtClean="0">
                <a:solidFill>
                  <a:schemeClr val="tx1"/>
                </a:solidFill>
              </a:rPr>
              <a:t>  behavioral health counseling, adult oral health, controlled substance interventions</a:t>
            </a:r>
            <a:endParaRPr lang="en-US" sz="240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Free </a:t>
            </a:r>
            <a:r>
              <a:rPr lang="en-US" sz="2400" dirty="0" smtClean="0">
                <a:solidFill>
                  <a:schemeClr val="tx1"/>
                </a:solidFill>
              </a:rPr>
              <a:t>vaccinations</a:t>
            </a:r>
            <a:endParaRPr lang="en-US" sz="240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Free medication delivery to rural </a:t>
            </a:r>
            <a:r>
              <a:rPr lang="en-US" sz="2400" dirty="0" smtClean="0">
                <a:solidFill>
                  <a:schemeClr val="tx1"/>
                </a:solidFill>
              </a:rPr>
              <a:t>and remote areas</a:t>
            </a:r>
            <a:endParaRPr lang="en-US" sz="240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Otherwise unfunded pharmacy MTM  and patient assistance services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Transitions of care teams that serve both insured and uninsured patients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Necessary but otherwise unfunded capital </a:t>
            </a:r>
            <a:r>
              <a:rPr lang="en-US" sz="2400" dirty="0" smtClean="0">
                <a:solidFill>
                  <a:schemeClr val="tx1"/>
                </a:solidFill>
              </a:rPr>
              <a:t>improvements that improve access to care</a:t>
            </a:r>
            <a:endParaRPr lang="en-US" sz="240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Bad </a:t>
            </a:r>
            <a:r>
              <a:rPr lang="en-US" sz="2400" dirty="0" smtClean="0">
                <a:solidFill>
                  <a:schemeClr val="tx1"/>
                </a:solidFill>
              </a:rPr>
              <a:t>debt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16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>
                <a:ln w="50800"/>
              </a:rPr>
              <a:t>Thank you for your commitment to the integrity and effectiveness of the 340B Drug Pricing Program.</a:t>
            </a:r>
            <a:br>
              <a:rPr lang="en-US" sz="2400" dirty="0">
                <a:ln w="50800"/>
              </a:rPr>
            </a:br>
            <a:endParaRPr lang="en-US" sz="2400" dirty="0"/>
          </a:p>
        </p:txBody>
      </p:sp>
      <p:pic>
        <p:nvPicPr>
          <p:cNvPr id="5" name="Picture 4" descr="4 Color JPE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2663" y="4387454"/>
            <a:ext cx="2312045" cy="969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0" y="2407903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ln w="50800"/>
              </a:rPr>
              <a:t>For questions and further assistance:</a:t>
            </a:r>
          </a:p>
          <a:p>
            <a:endParaRPr lang="en-US" sz="2000" dirty="0">
              <a:ln w="50800"/>
            </a:endParaRPr>
          </a:p>
          <a:p>
            <a:r>
              <a:rPr lang="en-US" sz="2000" dirty="0">
                <a:ln w="50800"/>
              </a:rPr>
              <a:t>Sue Veer</a:t>
            </a:r>
          </a:p>
          <a:p>
            <a:r>
              <a:rPr lang="en-US" sz="2000" dirty="0">
                <a:ln w="50800"/>
              </a:rPr>
              <a:t>President and CEO</a:t>
            </a:r>
          </a:p>
          <a:p>
            <a:r>
              <a:rPr lang="en-US" sz="2000" dirty="0">
                <a:ln w="50800"/>
              </a:rPr>
              <a:t>Carolina Health Centers, Inc.</a:t>
            </a:r>
            <a:br>
              <a:rPr lang="en-US" sz="2000" dirty="0">
                <a:ln w="50800"/>
              </a:rPr>
            </a:br>
            <a:r>
              <a:rPr lang="en-US" sz="2000" dirty="0">
                <a:ln w="50800"/>
                <a:hlinkClick r:id="rId3"/>
              </a:rPr>
              <a:t>sveer@carolinahealthcenters.org</a:t>
            </a:r>
            <a:endParaRPr lang="en-US" sz="2000">
              <a:ln w="50800"/>
            </a:endParaRPr>
          </a:p>
        </p:txBody>
      </p:sp>
    </p:spTree>
    <p:extLst>
      <p:ext uri="{BB962C8B-B14F-4D97-AF65-F5344CB8AC3E}">
        <p14:creationId xmlns:p14="http://schemas.microsoft.com/office/powerpoint/2010/main" val="245551711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A3F38"/>
      </a:dk2>
      <a:lt2>
        <a:srgbClr val="EEEDCB"/>
      </a:lt2>
      <a:accent1>
        <a:srgbClr val="818E9F"/>
      </a:accent1>
      <a:accent2>
        <a:srgbClr val="D26400"/>
      </a:accent2>
      <a:accent3>
        <a:srgbClr val="C3BA45"/>
      </a:accent3>
      <a:accent4>
        <a:srgbClr val="8A8552"/>
      </a:accent4>
      <a:accent5>
        <a:srgbClr val="F3B843"/>
      </a:accent5>
      <a:accent6>
        <a:srgbClr val="786C71"/>
      </a:accent6>
      <a:hlink>
        <a:srgbClr val="46A7CA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495</TotalTime>
  <Words>599</Words>
  <Application>Microsoft Macintosh PowerPoint</Application>
  <PresentationFormat>Widescreen</PresentationFormat>
  <Paragraphs>64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Corbel</vt:lpstr>
      <vt:lpstr>Mangal</vt:lpstr>
      <vt:lpstr>Wingdings</vt:lpstr>
      <vt:lpstr>Wingdings 2</vt:lpstr>
      <vt:lpstr>Arial</vt:lpstr>
      <vt:lpstr>Frame</vt:lpstr>
      <vt:lpstr> Community Action National Network National 340B Commission Testimony of  Sue Veer MBA President and CEO for Carolina Health Centers, Inc.  </vt:lpstr>
      <vt:lpstr>3 key areas where health center Program Expectation impact 340B Implementation</vt:lpstr>
      <vt:lpstr>At the heart of the value proposition for the 340B Drug Pricing Program</vt:lpstr>
      <vt:lpstr>PowerPoint Presentation</vt:lpstr>
      <vt:lpstr>Strategic, operational, and compliance challenges and threats for the health center community </vt:lpstr>
      <vt:lpstr>    Looking back at the storm that has gain momentum over the last 12-18 months, what are the common themes? </vt:lpstr>
      <vt:lpstr>The Community Health Center advocacy message</vt:lpstr>
      <vt:lpstr>Community Benefit  vs. Charity Care</vt:lpstr>
      <vt:lpstr>Thank you for your commitment to the integrity and effectiveness of the 340B Drug Pricing Program.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President/CEO Monthly Report  to the Board of Directors</dc:title>
  <dc:creator>Sue Veer</dc:creator>
  <cp:lastModifiedBy>Microsoft Office User</cp:lastModifiedBy>
  <cp:revision>36</cp:revision>
  <cp:lastPrinted>2018-04-26T14:08:27Z</cp:lastPrinted>
  <dcterms:created xsi:type="dcterms:W3CDTF">2018-04-23T15:29:16Z</dcterms:created>
  <dcterms:modified xsi:type="dcterms:W3CDTF">2018-07-10T12:33:01Z</dcterms:modified>
</cp:coreProperties>
</file>