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/>
    <p:restoredTop sz="93692"/>
  </p:normalViewPr>
  <p:slideViewPr>
    <p:cSldViewPr snapToGrid="0" snapToObjects="1">
      <p:cViewPr varScale="1">
        <p:scale>
          <a:sx n="71" d="100"/>
          <a:sy n="71" d="100"/>
        </p:scale>
        <p:origin x="5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52083940896277"/>
          <c:y val="0.0466014430633894"/>
          <c:w val="0.917816297268397"/>
          <c:h val="0.647373309758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HTC 34B Programs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Sheet1!$A$2:$A$28</c:f>
              <c:numCache>
                <c:formatCode>General</c:formatCode>
                <c:ptCount val="27"/>
                <c:pt idx="0">
                  <c:v>1992.0</c:v>
                </c:pt>
                <c:pt idx="1">
                  <c:v>1993.0</c:v>
                </c:pt>
                <c:pt idx="2">
                  <c:v>1994.0</c:v>
                </c:pt>
                <c:pt idx="3">
                  <c:v>1995.0</c:v>
                </c:pt>
                <c:pt idx="4">
                  <c:v>1996.0</c:v>
                </c:pt>
                <c:pt idx="5">
                  <c:v>1997.0</c:v>
                </c:pt>
                <c:pt idx="6">
                  <c:v>1998.0</c:v>
                </c:pt>
                <c:pt idx="7">
                  <c:v>1999.0</c:v>
                </c:pt>
                <c:pt idx="8">
                  <c:v>2000.0</c:v>
                </c:pt>
                <c:pt idx="9">
                  <c:v>2001.0</c:v>
                </c:pt>
                <c:pt idx="10">
                  <c:v>2002.0</c:v>
                </c:pt>
                <c:pt idx="11">
                  <c:v>2003.0</c:v>
                </c:pt>
                <c:pt idx="12">
                  <c:v>2004.0</c:v>
                </c:pt>
                <c:pt idx="13">
                  <c:v>2005.0</c:v>
                </c:pt>
                <c:pt idx="14">
                  <c:v>2006.0</c:v>
                </c:pt>
                <c:pt idx="15">
                  <c:v>2007.0</c:v>
                </c:pt>
                <c:pt idx="16">
                  <c:v>2008.0</c:v>
                </c:pt>
                <c:pt idx="17">
                  <c:v>2009.0</c:v>
                </c:pt>
                <c:pt idx="18">
                  <c:v>2010.0</c:v>
                </c:pt>
                <c:pt idx="19">
                  <c:v>2011.0</c:v>
                </c:pt>
                <c:pt idx="20">
                  <c:v>2012.0</c:v>
                </c:pt>
                <c:pt idx="21">
                  <c:v>2013.0</c:v>
                </c:pt>
                <c:pt idx="22">
                  <c:v>2014.0</c:v>
                </c:pt>
                <c:pt idx="23">
                  <c:v>2015.0</c:v>
                </c:pt>
                <c:pt idx="24">
                  <c:v>2016.0</c:v>
                </c:pt>
                <c:pt idx="25">
                  <c:v>2017.0</c:v>
                </c:pt>
                <c:pt idx="26">
                  <c:v>2018.0</c:v>
                </c:pt>
              </c:numCache>
            </c:numRef>
          </c:cat>
          <c:val>
            <c:numRef>
              <c:f>Sheet1!$B$2:$B$28</c:f>
              <c:numCache>
                <c:formatCode>0</c:formatCode>
                <c:ptCount val="27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1.0</c:v>
                </c:pt>
                <c:pt idx="5">
                  <c:v>2.0</c:v>
                </c:pt>
                <c:pt idx="6">
                  <c:v>2.0</c:v>
                </c:pt>
                <c:pt idx="7">
                  <c:v>2.0</c:v>
                </c:pt>
                <c:pt idx="8">
                  <c:v>3.0</c:v>
                </c:pt>
                <c:pt idx="9">
                  <c:v>3.0</c:v>
                </c:pt>
                <c:pt idx="10">
                  <c:v>4.0</c:v>
                </c:pt>
                <c:pt idx="11">
                  <c:v>8.0</c:v>
                </c:pt>
                <c:pt idx="12">
                  <c:v>8.0</c:v>
                </c:pt>
                <c:pt idx="13">
                  <c:v>11.0</c:v>
                </c:pt>
                <c:pt idx="14">
                  <c:v>11.0</c:v>
                </c:pt>
                <c:pt idx="15">
                  <c:v>12.0</c:v>
                </c:pt>
                <c:pt idx="16">
                  <c:v>12.0</c:v>
                </c:pt>
                <c:pt idx="17">
                  <c:v>12.0</c:v>
                </c:pt>
                <c:pt idx="18">
                  <c:v>12.0</c:v>
                </c:pt>
                <c:pt idx="19">
                  <c:v>12.0</c:v>
                </c:pt>
                <c:pt idx="20">
                  <c:v>13.0</c:v>
                </c:pt>
                <c:pt idx="21">
                  <c:v>13.0</c:v>
                </c:pt>
                <c:pt idx="22">
                  <c:v>13.0</c:v>
                </c:pt>
                <c:pt idx="23">
                  <c:v>13.0</c:v>
                </c:pt>
                <c:pt idx="24">
                  <c:v>13.0</c:v>
                </c:pt>
                <c:pt idx="25">
                  <c:v>13.0</c:v>
                </c:pt>
                <c:pt idx="26">
                  <c:v>13.0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E1-41A1-A0B2-083971BDE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930553248"/>
        <c:axId val="-1885761664"/>
      </c:barChart>
      <c:catAx>
        <c:axId val="-193055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-1885761664"/>
        <c:crosses val="autoZero"/>
        <c:auto val="1"/>
        <c:lblAlgn val="ctr"/>
        <c:lblOffset val="100"/>
        <c:noMultiLvlLbl val="0"/>
      </c:catAx>
      <c:valAx>
        <c:axId val="-1885761664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crossAx val="-193055324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0.08097</cdr:x>
      <cdr:y>0.21904</cdr:y>
    </cdr:from>
    <cdr:to>
      <cdr:x>0.08513</cdr:x>
      <cdr:y>0.68403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666351" y="991923"/>
          <a:ext cx="34241" cy="2105636"/>
        </a:xfrm>
        <a:prstGeom xmlns:a="http://schemas.openxmlformats.org/drawingml/2006/main" prst="straightConnector1">
          <a:avLst/>
        </a:prstGeom>
        <a:ln xmlns:a="http://schemas.openxmlformats.org/drawingml/2006/main" w="57150" cmpd="sng">
          <a:solidFill>
            <a:schemeClr val="accent2">
              <a:lumMod val="60000"/>
              <a:lumOff val="40000"/>
            </a:schemeClr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0.53112</cdr:x>
      <cdr:y>0.61145</cdr:y>
    </cdr:from>
    <cdr:to>
      <cdr:x>0.58822</cdr:x>
      <cdr:y>0.61145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>
          <a:off x="4370892" y="2768883"/>
          <a:ext cx="469900" cy="0"/>
        </a:xfrm>
        <a:prstGeom xmlns:a="http://schemas.openxmlformats.org/drawingml/2006/main" prst="straightConnector1">
          <a:avLst/>
        </a:prstGeom>
        <a:ln xmlns:a="http://schemas.openxmlformats.org/drawingml/2006/main" w="57150" cmpd="sng">
          <a:solidFill>
            <a:srgbClr val="00B0F0"/>
          </a:solidFill>
          <a:tailEnd type="arrow"/>
        </a:ln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0.05071</cdr:x>
      <cdr:y>0.14598</cdr:y>
    </cdr:from>
    <cdr:to>
      <cdr:x>0.19944</cdr:x>
      <cdr:y>0.21828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17318" y="661081"/>
          <a:ext cx="1223987" cy="32737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/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chemeClr val="tx1"/>
              </a:solidFill>
            </a:rPr>
            <a:t>340B Law</a:t>
          </a:r>
          <a:endParaRPr lang="en-US" sz="18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0.24671</cdr:x>
      <cdr:y>0.39617</cdr:y>
    </cdr:from>
    <cdr:to>
      <cdr:x>0.25243</cdr:x>
      <cdr:y>0.69191</cdr:y>
    </cdr:to>
    <cdr:cxnSp macro="">
      <cdr:nvCxnSpPr>
        <cdr:cNvPr id="23" name="Straight Arrow Connector 22"/>
        <cdr:cNvCxnSpPr/>
      </cdr:nvCxnSpPr>
      <cdr:spPr>
        <a:xfrm xmlns:a="http://schemas.openxmlformats.org/drawingml/2006/main">
          <a:off x="2030296" y="1794029"/>
          <a:ext cx="47133" cy="1339226"/>
        </a:xfrm>
        <a:prstGeom xmlns:a="http://schemas.openxmlformats.org/drawingml/2006/main" prst="straightConnector1">
          <a:avLst/>
        </a:prstGeom>
        <a:ln xmlns:a="http://schemas.openxmlformats.org/drawingml/2006/main" w="57150" cmpd="sng">
          <a:solidFill>
            <a:schemeClr val="accent6">
              <a:lumMod val="75000"/>
            </a:schemeClr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0.56147</cdr:x>
      <cdr:y>0.91164</cdr:y>
    </cdr:from>
    <cdr:to>
      <cdr:x>0.93262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20638" y="4126041"/>
          <a:ext cx="3054485" cy="399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0.70904</cdr:x>
      <cdr:y>0.59965</cdr:y>
    </cdr:from>
    <cdr:to>
      <cdr:x>0.9741</cdr:x>
      <cdr:y>0.61134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V="1">
          <a:off x="5835087" y="2715460"/>
          <a:ext cx="2181366" cy="52953"/>
        </a:xfrm>
        <a:prstGeom xmlns:a="http://schemas.openxmlformats.org/drawingml/2006/main" prst="straightConnector1">
          <a:avLst/>
        </a:prstGeom>
        <a:ln xmlns:a="http://schemas.openxmlformats.org/drawingml/2006/main" w="76200" cmpd="sng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0.1678</cdr:x>
      <cdr:y>0.30581</cdr:y>
    </cdr:from>
    <cdr:to>
      <cdr:x>0.41991</cdr:x>
      <cdr:y>0.45114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1380919" y="1384847"/>
          <a:ext cx="2074783" cy="658121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smtClean="0">
              <a:solidFill>
                <a:schemeClr val="tx1"/>
              </a:solidFill>
            </a:rPr>
            <a:t>Medicaid </a:t>
          </a:r>
          <a:r>
            <a:rPr lang="en-US" sz="1600" b="1" dirty="0" smtClean="0">
              <a:solidFill>
                <a:schemeClr val="tx1"/>
              </a:solidFill>
            </a:rPr>
            <a:t>Factor Reimbursement Rate</a:t>
          </a:r>
        </a:p>
        <a:p xmlns:a="http://schemas.openxmlformats.org/drawingml/2006/main">
          <a:r>
            <a:rPr lang="en-US" sz="1600" b="1" dirty="0">
              <a:solidFill>
                <a:schemeClr val="tx1"/>
              </a:solidFill>
            </a:rPr>
            <a:t> </a:t>
          </a:r>
          <a:r>
            <a:rPr lang="en-US" sz="1600" b="1" dirty="0" smtClean="0">
              <a:solidFill>
                <a:schemeClr val="tx1"/>
              </a:solidFill>
            </a:rPr>
            <a:t>                                       </a:t>
          </a:r>
          <a:endParaRPr lang="en-US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0.59008</cdr:x>
      <cdr:y>0.55065</cdr:y>
    </cdr:from>
    <cdr:to>
      <cdr:x>0.7655</cdr:x>
      <cdr:y>0.6371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856154" y="2493576"/>
          <a:ext cx="1443598" cy="39148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  <a:ln xmlns:a="http://schemas.openxmlformats.org/drawingml/2006/main"/>
      </cdr:spPr>
      <cdr:style>
        <a:lnRef xmlns:a="http://schemas.openxmlformats.org/drawingml/2006/main" idx="2">
          <a:schemeClr val="accent5">
            <a:shade val="50000"/>
          </a:schemeClr>
        </a:lnRef>
        <a:fillRef xmlns:a="http://schemas.openxmlformats.org/drawingml/2006/main" idx="1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chemeClr val="tx1"/>
              </a:solidFill>
            </a:rPr>
            <a:t>  TA Seminars</a:t>
          </a:r>
          <a:endParaRPr lang="en-US" sz="16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D7475-0288-2D41-A69D-288E82E6481C}" type="datetimeFigureOut">
              <a:rPr lang="en-US" smtClean="0"/>
              <a:t>6/13/18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9DF77-B2EA-9C4B-A2A3-DA491BFF5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6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HTC started 340B programs.  Slowly at first, but grew coincident to provision of annual regional 340B TA Seminars and change of CA Medicaid factor reimbursement rate. 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2350F-9745-7D43-9AA3-58170857873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85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6798-4F15-49EE-BD59-FB2F0501CE13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010-DE91-43A3-8EDE-1A17205E1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6798-4F15-49EE-BD59-FB2F0501CE13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010-DE91-43A3-8EDE-1A17205E1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6798-4F15-49EE-BD59-FB2F0501CE13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010-DE91-43A3-8EDE-1A17205E1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6798-4F15-49EE-BD59-FB2F0501CE13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010-DE91-43A3-8EDE-1A17205E1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6798-4F15-49EE-BD59-FB2F0501CE13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010-DE91-43A3-8EDE-1A17205E1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6798-4F15-49EE-BD59-FB2F0501CE13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010-DE91-43A3-8EDE-1A17205E1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6798-4F15-49EE-BD59-FB2F0501CE13}" type="datetimeFigureOut">
              <a:rPr lang="en-US" smtClean="0"/>
              <a:t>6/13/18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010-DE91-43A3-8EDE-1A17205E1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6798-4F15-49EE-BD59-FB2F0501CE13}" type="datetimeFigureOut">
              <a:rPr lang="en-US" smtClean="0"/>
              <a:t>6/13/18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010-DE91-43A3-8EDE-1A17205E1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6798-4F15-49EE-BD59-FB2F0501CE13}" type="datetimeFigureOut">
              <a:rPr lang="en-US" smtClean="0"/>
              <a:t>6/13/18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010-DE91-43A3-8EDE-1A17205E1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6798-4F15-49EE-BD59-FB2F0501CE13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010-DE91-43A3-8EDE-1A17205E1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6798-4F15-49EE-BD59-FB2F0501CE13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010-DE91-43A3-8EDE-1A17205E1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66798-4F15-49EE-BD59-FB2F0501CE13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90010-DE91-43A3-8EDE-1A17205E14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for CANN</a:t>
            </a:r>
            <a:br>
              <a:rPr lang="en-US" dirty="0" smtClean="0"/>
            </a:br>
            <a:r>
              <a:rPr lang="en-US" dirty="0" smtClean="0"/>
              <a:t>340 B Commission Testimony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Diane Nugent ,MD</a:t>
            </a:r>
          </a:p>
          <a:p>
            <a:r>
              <a:rPr lang="en-US" dirty="0" smtClean="0"/>
              <a:t>June 13,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8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PEG_PDF_Raw PPT(4) 2005 US &amp; Regions for Revised Web Maps_Regions for Bottom_Pag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366" y="869156"/>
            <a:ext cx="683776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5745" y="1228726"/>
            <a:ext cx="2017395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UDC = CDC Surveillance for Blood Safety and hemophilia complications.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UCD = Universal Data Collection System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871B-5583-4BF2-9B29-429DCEF671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211" y="1216302"/>
            <a:ext cx="8081009" cy="496676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Hemophilia Treatment Center 340B Growth: California, HI, NV</a:t>
            </a:r>
            <a:r>
              <a:rPr lang="en-US" sz="2100" b="1" dirty="0"/>
              <a:t/>
            </a:r>
            <a:br>
              <a:rPr lang="en-US" sz="2100" b="1" dirty="0"/>
            </a:br>
            <a:r>
              <a:rPr lang="en-US" sz="2100" b="1" dirty="0"/>
              <a:t/>
            </a:r>
            <a:br>
              <a:rPr lang="en-US" sz="2100" b="1" dirty="0"/>
            </a:br>
            <a:r>
              <a:rPr lang="en-US" sz="1913" b="1" dirty="0"/>
              <a:t>2004: </a:t>
            </a:r>
            <a:r>
              <a:rPr lang="en-US" sz="1913" b="1" dirty="0"/>
              <a:t>11/11  </a:t>
            </a:r>
            <a:r>
              <a:rPr lang="en-US" sz="1913" b="1" dirty="0"/>
              <a:t>CA HTCs using 340B </a:t>
            </a:r>
            <a:r>
              <a:rPr lang="en-US" sz="1913" b="1" dirty="0"/>
              <a:t>Prices,  14/14 in Region IX by 2018</a:t>
            </a:r>
            <a:endParaRPr lang="en-US" sz="1913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4888" y="2070027"/>
          <a:ext cx="7290352" cy="34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3580553" y="3751340"/>
            <a:ext cx="0" cy="790943"/>
          </a:xfrm>
          <a:prstGeom prst="straightConnector1">
            <a:avLst/>
          </a:prstGeom>
          <a:ln w="5715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1"/>
          <p:cNvSpPr txBox="1"/>
          <p:nvPr/>
        </p:nvSpPr>
        <p:spPr>
          <a:xfrm>
            <a:off x="1846397" y="4957685"/>
            <a:ext cx="5659785" cy="2358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/>
              <a:t> </a:t>
            </a:r>
            <a:endParaRPr lang="en-US" sz="1125" b="1" i="1" dirty="0">
              <a:solidFill>
                <a:srgbClr val="7030A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615363" y="2913899"/>
            <a:ext cx="1934455" cy="11798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692573" y="3674782"/>
            <a:ext cx="1863591" cy="0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Sequential Access Storage 17"/>
          <p:cNvSpPr/>
          <p:nvPr/>
        </p:nvSpPr>
        <p:spPr>
          <a:xfrm flipH="1">
            <a:off x="5876924" y="3415781"/>
            <a:ext cx="1222176" cy="452781"/>
          </a:xfrm>
          <a:prstGeom prst="flowChartMagneticTape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  <a:latin typeface="Arial Narrow" pitchFamily="34" charset="0"/>
              </a:rPr>
              <a:t>Patient Satisfaction</a:t>
            </a:r>
            <a:endParaRPr lang="en-US" sz="9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0807" y="5529735"/>
            <a:ext cx="41215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Patient Satisfaction Surveys: 2006, 2010, 2015, 2018</a:t>
            </a:r>
          </a:p>
          <a:p>
            <a:endParaRPr lang="en-US" sz="1350" dirty="0"/>
          </a:p>
        </p:txBody>
      </p:sp>
      <p:sp>
        <p:nvSpPr>
          <p:cNvPr id="18" name="Rectangle 17"/>
          <p:cNvSpPr/>
          <p:nvPr/>
        </p:nvSpPr>
        <p:spPr>
          <a:xfrm>
            <a:off x="1285370" y="5309001"/>
            <a:ext cx="6318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 </a:t>
            </a:r>
            <a:r>
              <a:rPr lang="en-US" sz="1200" i="1" dirty="0"/>
              <a:t>Source: JR Baker, Evaluation Design for Hemophilia Treatment Center 340B Drug Pricing Programs.</a:t>
            </a:r>
          </a:p>
          <a:p>
            <a:r>
              <a:rPr lang="en-US" sz="1200" i="1" dirty="0"/>
              <a:t> Doctoral Dissertation UCLA 2013</a:t>
            </a:r>
            <a:endParaRPr lang="en-US" sz="1050" i="1" dirty="0"/>
          </a:p>
        </p:txBody>
      </p:sp>
      <p:sp>
        <p:nvSpPr>
          <p:cNvPr id="9" name="TextBox 1"/>
          <p:cNvSpPr txBox="1"/>
          <p:nvPr/>
        </p:nvSpPr>
        <p:spPr>
          <a:xfrm>
            <a:off x="5499123" y="2811947"/>
            <a:ext cx="719548" cy="463783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tx1"/>
                </a:solidFill>
              </a:rPr>
              <a:t> FRP 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Tracking</a:t>
            </a:r>
          </a:p>
          <a:p>
            <a:endParaRPr lang="en-US" sz="788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871B-5583-4BF2-9B29-429DCEF671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28650" y="467705"/>
            <a:ext cx="7886700" cy="517464"/>
          </a:xfrm>
        </p:spPr>
        <p:txBody>
          <a:bodyPr>
            <a:noAutofit/>
          </a:bodyPr>
          <a:lstStyle/>
          <a:p>
            <a:pPr lvl="0"/>
            <a:r>
              <a:rPr lang="en-US" sz="2800" b="1" smtClean="0">
                <a:solidFill>
                  <a:schemeClr val="accent1">
                    <a:lumMod val="75000"/>
                  </a:schemeClr>
                </a:solidFill>
              </a:rPr>
              <a:t>HHS/HRSA/CDC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Performance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Metrics 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b="1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14325" y="1326777"/>
            <a:ext cx="8515350" cy="5217458"/>
          </a:xfrm>
        </p:spPr>
        <p:txBody>
          <a:bodyPr>
            <a:noAutofit/>
          </a:bodyPr>
          <a:lstStyle/>
          <a:p>
            <a:pPr lvl="1"/>
            <a:r>
              <a:rPr lang="en-US" sz="2000" dirty="0" smtClean="0"/>
              <a:t>CDC  </a:t>
            </a:r>
            <a:r>
              <a:rPr lang="en-US" sz="2000" dirty="0"/>
              <a:t>Surveillance - national registries monitor joint and </a:t>
            </a:r>
            <a:r>
              <a:rPr lang="en-US" sz="2000" b="1" dirty="0"/>
              <a:t>blood pathogen complications</a:t>
            </a:r>
            <a:r>
              <a:rPr lang="en-US" sz="2000" dirty="0"/>
              <a:t>, </a:t>
            </a:r>
            <a:r>
              <a:rPr lang="en-US" sz="2000" b="1" dirty="0"/>
              <a:t>mortality</a:t>
            </a:r>
            <a:r>
              <a:rPr lang="en-US" sz="2000" dirty="0"/>
              <a:t>, and </a:t>
            </a:r>
            <a:r>
              <a:rPr lang="en-US" sz="2000" b="1" dirty="0"/>
              <a:t>inhibitor development </a:t>
            </a:r>
          </a:p>
          <a:p>
            <a:pPr lvl="1"/>
            <a:r>
              <a:rPr lang="en-US" sz="2000" dirty="0"/>
              <a:t>Healthy People 2020 –National objectives on Blood Disorders and Blood Safety</a:t>
            </a:r>
          </a:p>
          <a:p>
            <a:pPr lvl="1"/>
            <a:r>
              <a:rPr lang="en-US" sz="2000" dirty="0"/>
              <a:t>HRSA performance measures - for special needs children and adults throughout the continuum</a:t>
            </a:r>
          </a:p>
          <a:p>
            <a:pPr lvl="1"/>
            <a:r>
              <a:rPr lang="en-US" sz="2000" dirty="0"/>
              <a:t>National Patient Satisfaction Survey using CAHPS domains</a:t>
            </a:r>
          </a:p>
          <a:p>
            <a:pPr lvl="1"/>
            <a:r>
              <a:rPr lang="en-US" sz="2000" dirty="0"/>
              <a:t>Hemophilia and Thrombosis Data Set – </a:t>
            </a:r>
            <a:r>
              <a:rPr lang="en-US" sz="2000" b="1" dirty="0"/>
              <a:t>25 year patient demographic &amp; utilization trends </a:t>
            </a:r>
            <a:endParaRPr lang="en-US" sz="2000" b="1" dirty="0"/>
          </a:p>
          <a:p>
            <a:pPr lvl="1"/>
            <a:r>
              <a:rPr lang="en-US" sz="2000" u="sng" dirty="0" smtClean="0"/>
              <a:t>Hemophilia </a:t>
            </a:r>
            <a:r>
              <a:rPr lang="en-US" sz="2000" u="sng" dirty="0"/>
              <a:t>Utilization Group Study</a:t>
            </a:r>
            <a:r>
              <a:rPr lang="en-US" sz="2000" dirty="0"/>
              <a:t> – </a:t>
            </a:r>
            <a:r>
              <a:rPr lang="en-US" sz="2000" b="1" dirty="0"/>
              <a:t>modelling predictors of cost and health </a:t>
            </a:r>
            <a:r>
              <a:rPr lang="en-US" sz="2000" b="1" dirty="0"/>
              <a:t>outcomes</a:t>
            </a:r>
            <a:endParaRPr lang="en-US" sz="2000" b="1" dirty="0"/>
          </a:p>
          <a:p>
            <a:pPr lvl="1"/>
            <a:r>
              <a:rPr lang="en-US" sz="2000" dirty="0"/>
              <a:t>Fellowship programs </a:t>
            </a:r>
            <a:r>
              <a:rPr lang="en-US" sz="2000" b="1" dirty="0"/>
              <a:t>reduce</a:t>
            </a:r>
            <a:r>
              <a:rPr lang="en-US" sz="2000" dirty="0"/>
              <a:t> hematologist </a:t>
            </a:r>
            <a:r>
              <a:rPr lang="en-US" sz="2000" b="1" dirty="0"/>
              <a:t>workforce shortages</a:t>
            </a:r>
          </a:p>
          <a:p>
            <a:pPr lvl="1"/>
            <a:r>
              <a:rPr lang="en-US" sz="2000" dirty="0"/>
              <a:t>Training Programs for Nursing, Social Work. Physical Therapy, and Genetic Counselors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1548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year in life of The California Comprehensive Care Centers: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4" y="1981200"/>
            <a:ext cx="8276687" cy="4676367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 smtClean="0"/>
              <a:t> </a:t>
            </a:r>
            <a:r>
              <a:rPr lang="en-US" sz="3400" b="1" dirty="0" smtClean="0">
                <a:solidFill>
                  <a:srgbClr val="376092"/>
                </a:solidFill>
              </a:rPr>
              <a:t>12 federally funded</a:t>
            </a:r>
            <a:r>
              <a:rPr lang="en-US" sz="3400" dirty="0" smtClean="0"/>
              <a:t> Hemophilia Treatment Centers in California :</a:t>
            </a:r>
            <a:r>
              <a:rPr lang="en-US" sz="2900" dirty="0" smtClean="0"/>
              <a:t>Care for over </a:t>
            </a:r>
            <a:r>
              <a:rPr lang="en-US" sz="2900" b="1" dirty="0" smtClean="0">
                <a:solidFill>
                  <a:srgbClr val="376092"/>
                </a:solidFill>
              </a:rPr>
              <a:t>4000 patients </a:t>
            </a:r>
            <a:r>
              <a:rPr lang="en-US" sz="2900" dirty="0" smtClean="0"/>
              <a:t>with bleeding disorders (</a:t>
            </a:r>
            <a:r>
              <a:rPr lang="en-US" sz="2900" b="1" dirty="0" smtClean="0">
                <a:solidFill>
                  <a:srgbClr val="376092"/>
                </a:solidFill>
              </a:rPr>
              <a:t>14% of patients in USA!</a:t>
            </a:r>
            <a:r>
              <a:rPr lang="en-US" sz="2900" dirty="0" smtClean="0"/>
              <a:t>) </a:t>
            </a:r>
          </a:p>
          <a:p>
            <a:pPr indent="-274320">
              <a:buFont typeface="Wingdings 2" pitchFamily="18" charset="2"/>
              <a:buChar char=""/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1530+ 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diagnostic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work ups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annually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indent="-274320">
              <a:buFont typeface="Wingdings 2" pitchFamily="18" charset="2"/>
              <a:buChar char=""/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2800+ 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home therapy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program </a:t>
            </a:r>
          </a:p>
          <a:p>
            <a:pPr indent="-274320">
              <a:buFont typeface="Wingdings 2" pitchFamily="18" charset="2"/>
              <a:buChar char=""/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2160+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annual evaluations 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indent="-274320">
              <a:buFont typeface="Wingdings 2" pitchFamily="18" charset="2"/>
              <a:buChar char=""/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2800+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comprehensive exams 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annually 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indent="-274320">
              <a:buFont typeface="Wingdings 2" pitchFamily="18" charset="2"/>
              <a:buChar char=""/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3100 have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PCP;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2350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summary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to PCP (&gt;90%)</a:t>
            </a:r>
          </a:p>
          <a:p>
            <a:pPr indent="-274320">
              <a:buFont typeface="Wingdings 2" pitchFamily="18" charset="2"/>
              <a:buChar char=""/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 130+ 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carrier tests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(28%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crease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 indent="-274320">
              <a:buFont typeface="Wingdings 2" pitchFamily="18" charset="2"/>
              <a:buChar char=""/>
              <a:defRPr/>
            </a:pPr>
            <a:endParaRPr lang="en-US" sz="3200" b="1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4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</TotalTime>
  <Words>296</Words>
  <Application>Microsoft Macintosh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Narrow</vt:lpstr>
      <vt:lpstr>Calibri</vt:lpstr>
      <vt:lpstr>Wingdings 2</vt:lpstr>
      <vt:lpstr>Arial</vt:lpstr>
      <vt:lpstr>Default Theme</vt:lpstr>
      <vt:lpstr>Presentation for CANN 340 B Commission Testimony </vt:lpstr>
      <vt:lpstr>PowerPoint Presentation</vt:lpstr>
      <vt:lpstr>Hemophilia Treatment Center 340B Growth: California, HI, NV  2004: 11/11  CA HTCs using 340B Prices,  14/14 in Region IX by 2018</vt:lpstr>
      <vt:lpstr>HHS/HRSA/CDC Performance Metrics   </vt:lpstr>
      <vt:lpstr>A year in life of The California Comprehensive Care Centers: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CANN 340 B Commission Testimony </dc:title>
  <dc:creator>Diane Nugent</dc:creator>
  <cp:lastModifiedBy>Diane Nugent</cp:lastModifiedBy>
  <cp:revision>1</cp:revision>
  <dcterms:created xsi:type="dcterms:W3CDTF">2018-06-13T07:39:41Z</dcterms:created>
  <dcterms:modified xsi:type="dcterms:W3CDTF">2018-06-13T07:48:03Z</dcterms:modified>
</cp:coreProperties>
</file>