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0" r:id="rId3"/>
    <p:sldId id="313" r:id="rId4"/>
    <p:sldId id="258" r:id="rId5"/>
    <p:sldId id="315" r:id="rId6"/>
    <p:sldId id="321" r:id="rId7"/>
    <p:sldId id="337" r:id="rId8"/>
    <p:sldId id="343" r:id="rId9"/>
    <p:sldId id="338" r:id="rId10"/>
    <p:sldId id="339" r:id="rId11"/>
    <p:sldId id="340" r:id="rId12"/>
    <p:sldId id="341" r:id="rId13"/>
    <p:sldId id="342" r:id="rId14"/>
    <p:sldId id="344" r:id="rId15"/>
    <p:sldId id="327" r:id="rId16"/>
    <p:sldId id="262" r:id="rId17"/>
    <p:sldId id="328" r:id="rId18"/>
    <p:sldId id="345" r:id="rId19"/>
    <p:sldId id="346" r:id="rId20"/>
    <p:sldId id="298" r:id="rId21"/>
    <p:sldId id="316" r:id="rId22"/>
    <p:sldId id="317" r:id="rId23"/>
    <p:sldId id="265" r:id="rId24"/>
    <p:sldId id="305" r:id="rId25"/>
    <p:sldId id="291" r:id="rId26"/>
    <p:sldId id="351" r:id="rId27"/>
    <p:sldId id="349" r:id="rId28"/>
    <p:sldId id="350" r:id="rId29"/>
    <p:sldId id="323" r:id="rId30"/>
    <p:sldId id="268" r:id="rId31"/>
    <p:sldId id="302" r:id="rId32"/>
    <p:sldId id="269" r:id="rId33"/>
    <p:sldId id="303" r:id="rId34"/>
    <p:sldId id="270" r:id="rId35"/>
    <p:sldId id="319" r:id="rId36"/>
    <p:sldId id="271" r:id="rId37"/>
    <p:sldId id="272" r:id="rId38"/>
    <p:sldId id="273" r:id="rId39"/>
    <p:sldId id="274" r:id="rId40"/>
    <p:sldId id="320" r:id="rId41"/>
    <p:sldId id="326" r:id="rId42"/>
    <p:sldId id="278" r:id="rId43"/>
    <p:sldId id="336" r:id="rId44"/>
    <p:sldId id="347" r:id="rId45"/>
    <p:sldId id="348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/>
    <p:restoredTop sz="92384" autoAdjust="0"/>
  </p:normalViewPr>
  <p:slideViewPr>
    <p:cSldViewPr>
      <p:cViewPr varScale="1">
        <p:scale>
          <a:sx n="83" d="100"/>
          <a:sy n="83" d="100"/>
        </p:scale>
        <p:origin x="17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Sheet1!$F$3</c:f>
              <c:strCache>
                <c:ptCount val="1"/>
                <c:pt idx="0">
                  <c:v>Urban Hospitals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9A8-5F47-BF1C-10C9CB8B776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9A8-5F47-BF1C-10C9CB8B776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9A8-5F47-BF1C-10C9CB8B776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F9A8-5F47-BF1C-10C9CB8B776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9A8-5F47-BF1C-10C9CB8B7766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F9A8-5F47-BF1C-10C9CB8B7766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D-F9A8-5F47-BF1C-10C9CB8B776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F-F9A8-5F47-BF1C-10C9CB8B7766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F9A8-5F47-BF1C-10C9CB8B7766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3-F9A8-5F47-BF1C-10C9CB8B7766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5-F9A8-5F47-BF1C-10C9CB8B776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Sheet1!$G$4:$G$16</c:f>
              <c:strCache>
                <c:ptCount val="1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5+</c:v>
                </c:pt>
              </c:strCache>
            </c:strRef>
          </c:cat>
          <c:val>
            <c:numRef>
              <c:f>Sheet1!$F$4:$F$14</c:f>
              <c:numCache>
                <c:formatCode>0%</c:formatCode>
                <c:ptCount val="11"/>
                <c:pt idx="0">
                  <c:v>5.3156146179401996E-3</c:v>
                </c:pt>
                <c:pt idx="1">
                  <c:v>4.3189368770764121E-3</c:v>
                </c:pt>
                <c:pt idx="2">
                  <c:v>6.7552602436323364E-3</c:v>
                </c:pt>
                <c:pt idx="3">
                  <c:v>8.5271317829457363E-3</c:v>
                </c:pt>
                <c:pt idx="4">
                  <c:v>1.5725359911406424E-2</c:v>
                </c:pt>
                <c:pt idx="5">
                  <c:v>0.69224806201550393</c:v>
                </c:pt>
                <c:pt idx="6">
                  <c:v>0.14629014396456258</c:v>
                </c:pt>
                <c:pt idx="7">
                  <c:v>2.2923588039867111E-2</c:v>
                </c:pt>
                <c:pt idx="8">
                  <c:v>5.2048726467331117E-3</c:v>
                </c:pt>
                <c:pt idx="9">
                  <c:v>3.9867109634551491E-3</c:v>
                </c:pt>
                <c:pt idx="10">
                  <c:v>8.870431893687708E-2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9A8-5F47-BF1C-10C9CB8B7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2981120"/>
        <c:axId val="72995200"/>
      </c:barChart>
      <c:catAx>
        <c:axId val="7298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2995200"/>
        <c:crosses val="autoZero"/>
        <c:auto val="1"/>
        <c:lblAlgn val="ctr"/>
        <c:lblOffset val="100"/>
        <c:noMultiLvlLbl val="0"/>
      </c:catAx>
      <c:valAx>
        <c:axId val="729952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98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E773F0-EE07-4FBB-AAC5-288B282764E0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1C382E-A09F-40D1-B8F1-6C239D03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6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5C764A-75F6-C340-922A-4D7EA0AA190A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9403F3-08EA-6F44-BD72-420E670B0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err="1"/>
              <a:t>sunita</a:t>
            </a:r>
            <a:r>
              <a:rPr lang="en-US" dirty="0"/>
              <a:t> for setting up nicely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3F3-08EA-6F44-BD72-420E670B0D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7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http://www2.dhgllp.com/industries/healthcare/hospital_healthcare_systems/DSHpro/ DSHPRO</a:t>
            </a:r>
          </a:p>
          <a:p>
            <a:r>
              <a:rPr lang="en-US" dirty="0"/>
              <a:t>http://www.healthcarepayment.com/solutions/dsh/ STINGRAY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3F3-08EA-6F44-BD72-420E670B0D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http://www2.dhgllp.com/industries/healthcare/hospital_healthcare_systems/DSHpro/ DSHPRO</a:t>
            </a:r>
          </a:p>
          <a:p>
            <a:r>
              <a:rPr lang="en-US" dirty="0"/>
              <a:t>http://www.healthcarepayment.com/solutions/dsh/ STINGRAY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3F3-08EA-6F44-BD72-420E670B0D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FFD45-4865-47CD-B302-53DCB01677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8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0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7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4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C826-8E34-4E4D-9F8E-F4E8AFB254F3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F58A-36CE-4566-A091-1A235FFC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Sayeh.s.nikpay@vanderbilt.ed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89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 Prescription for Manipulation? </a:t>
            </a:r>
            <a:br>
              <a:rPr lang="en-US" dirty="0"/>
            </a:br>
            <a:br>
              <a:rPr lang="en-US" dirty="0"/>
            </a:br>
            <a:r>
              <a:rPr lang="en-US" sz="4000" i="1" dirty="0"/>
              <a:t>Ex Ante Strategic Behavior in the 340B Program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b="1" dirty="0"/>
              <a:t>ASHE 2018</a:t>
            </a:r>
          </a:p>
          <a:p>
            <a:r>
              <a:rPr lang="en-US" sz="2000" b="1" dirty="0"/>
              <a:t>Sayeh Nikpay, Ph.D., M.P.H.</a:t>
            </a:r>
          </a:p>
          <a:p>
            <a:r>
              <a:rPr lang="en-US" sz="2000" b="1" dirty="0"/>
              <a:t>Vanderbilt University School of Medicine</a:t>
            </a:r>
          </a:p>
          <a:p>
            <a:r>
              <a:rPr lang="en-US" sz="2000" dirty="0"/>
              <a:t>Melinda Buntin, Ph.D.</a:t>
            </a:r>
          </a:p>
          <a:p>
            <a:r>
              <a:rPr lang="en-US" sz="2000" dirty="0"/>
              <a:t>Rena Conti, Ph.D.</a:t>
            </a:r>
          </a:p>
        </p:txBody>
      </p:sp>
    </p:spTree>
    <p:extLst>
      <p:ext uri="{BB962C8B-B14F-4D97-AF65-F5344CB8AC3E}">
        <p14:creationId xmlns:p14="http://schemas.microsoft.com/office/powerpoint/2010/main" val="94863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across hospitals and over time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2999"/>
            <a:ext cx="6019800" cy="52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324600"/>
            <a:ext cx="395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Re-printed from Barnes and Harp (2017)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2057400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3648456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1840468"/>
            <a:ext cx="27565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Urban, &gt;100 Total Bed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0912" y="2678668"/>
            <a:ext cx="34506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Urban, &lt;100 Total Bed Days, 2004+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364468"/>
            <a:ext cx="34506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Urban, &lt;100 Total Bed Days, &lt;2004</a:t>
            </a:r>
          </a:p>
        </p:txBody>
      </p:sp>
    </p:spTree>
    <p:extLst>
      <p:ext uri="{BB962C8B-B14F-4D97-AF65-F5344CB8AC3E}">
        <p14:creationId xmlns:p14="http://schemas.microsoft.com/office/powerpoint/2010/main" val="30346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DSH patient percentage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100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Unadjusted DSH Patient Percentage, D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𝑺𝑺𝑰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𝑬𝒍𝒊𝒈𝒊𝒃𝒍𝒆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𝑷𝒂𝒕𝒊𝒆𝒏𝒕𝒔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" charset="0"/>
                          <a:cs typeface="Cambria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𝑴𝒆𝒅𝒊𝒄𝒂𝒊𝒅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𝑵𝒐𝒏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𝑷𝒂𝒕𝒊𝒆𝒏𝒕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Adjusted DSH Patient Percentage, A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𝐷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𝑻𝒐𝒕𝒂𝒍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𝑩𝒆𝒅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𝑫𝒂𝒚𝒔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𝑈𝑟𝑏𝑎𝑛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𝑆𝑡𝑎𝑡𝑢𝑠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)</m:t>
                    </m:r>
                  </m:oMath>
                </a14:m>
                <a:endParaRPr lang="en-US" sz="3200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algn="ctr"/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03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Beds vs. </a:t>
            </a:r>
            <a:r>
              <a:rPr lang="en-US" b="1" dirty="0">
                <a:solidFill>
                  <a:srgbClr val="FF0000"/>
                </a:solidFill>
              </a:rPr>
              <a:t>Total Bed Days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180393"/>
              </p:ext>
            </p:extLst>
          </p:nvPr>
        </p:nvGraphicFramePr>
        <p:xfrm>
          <a:off x="990600" y="1219200"/>
          <a:ext cx="6553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0783" y="5029200"/>
            <a:ext cx="667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Difference between </a:t>
            </a:r>
            <a:r>
              <a:rPr lang="en-US" sz="2400" b="1" dirty="0">
                <a:solidFill>
                  <a:srgbClr val="FF0000"/>
                </a:solidFill>
              </a:rPr>
              <a:t>Total Bed Days </a:t>
            </a:r>
            <a:r>
              <a:rPr lang="en-US" sz="2400" dirty="0"/>
              <a:t>and Facility Beds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91200"/>
            <a:ext cx="5343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5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DSH patient percentage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100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Unadjusted DSH Patient Percentage, D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𝑺𝑺𝑰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𝑬𝒍𝒊𝒈𝒊𝒃𝒍𝒆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𝑷𝒂𝒕𝒊𝒆𝒏𝒕𝒔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" charset="0"/>
                          <a:cs typeface="Cambria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𝑴𝒆𝒅𝒊𝒄𝒂𝒊𝒅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𝑵𝒐𝒏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𝑷𝒂𝒕𝒊𝒆𝒏𝒕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Adjusted DSH Patient Percentage, A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𝐷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𝑇𝑜𝑡𝑎𝑙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𝐵𝑒𝑑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𝐷𝑎𝑦𝑠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𝑼𝒓𝒃𝒂𝒏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𝑺𝒕𝒂𝒕𝒖𝒔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)</m:t>
                    </m:r>
                  </m:oMath>
                </a14:m>
                <a:endParaRPr lang="en-US" sz="3200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algn="ctr"/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0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Sample Selection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1447800"/>
            <a:ext cx="5295900" cy="510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101804"/>
            <a:ext cx="6096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		Cost Reports + Medicare Impact 		Files: ‘96-’16</a:t>
            </a:r>
          </a:p>
          <a:p>
            <a:r>
              <a:rPr lang="en-US" sz="2400" b="1" dirty="0"/>
              <a:t>		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7327" y="2252102"/>
            <a:ext cx="29680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9,723 (N=151,072)</a:t>
            </a:r>
          </a:p>
        </p:txBody>
      </p:sp>
    </p:spTree>
    <p:extLst>
      <p:ext uri="{BB962C8B-B14F-4D97-AF65-F5344CB8AC3E}">
        <p14:creationId xmlns:p14="http://schemas.microsoft.com/office/powerpoint/2010/main" val="291710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Sample Selection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2971800"/>
            <a:ext cx="3467100" cy="33528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1447800"/>
            <a:ext cx="5295900" cy="510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1101804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	</a:t>
            </a:r>
            <a:r>
              <a:rPr lang="en-US" sz="2400" b="1" dirty="0"/>
              <a:t>Cost Reports + Medicare Impact 		Files: ‘96-’16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- Hospital types other 			  than general acute care 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		- For-profits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		- Rural hospitals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		- &lt;140 Total Bed Days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		- Special designations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		- Irregular fiscal year 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				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5954" y="4417367"/>
            <a:ext cx="296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 1,703 (N=13,587)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7327" y="2252102"/>
            <a:ext cx="296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9,723 (N=151,072)</a:t>
            </a:r>
          </a:p>
        </p:txBody>
      </p:sp>
    </p:spTree>
    <p:extLst>
      <p:ext uri="{BB962C8B-B14F-4D97-AF65-F5344CB8AC3E}">
        <p14:creationId xmlns:p14="http://schemas.microsoft.com/office/powerpoint/2010/main" val="143594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Cross-sectional, non-parametric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Density tests (</a:t>
                </a:r>
                <a:r>
                  <a:rPr lang="en-US" dirty="0" err="1"/>
                  <a:t>DeGeorges</a:t>
                </a:r>
                <a:r>
                  <a:rPr lang="en-US" dirty="0"/>
                  <a:t> et al. 1999)</a:t>
                </a:r>
              </a:p>
              <a:p>
                <a:pPr lvl="1"/>
                <a:r>
                  <a:rPr lang="en-US" dirty="0"/>
                  <a:t>Identify discontinuities in the adjusted DSH patient percentage distribution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𝑚𝑒𝑎𝑛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403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Sample Selection</a:t>
            </a:r>
          </a:p>
        </p:txBody>
      </p:sp>
      <p:sp>
        <p:nvSpPr>
          <p:cNvPr id="7" name="Oval 6"/>
          <p:cNvSpPr/>
          <p:nvPr/>
        </p:nvSpPr>
        <p:spPr>
          <a:xfrm>
            <a:off x="685800" y="2218730"/>
            <a:ext cx="4381500" cy="43283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676400"/>
            <a:ext cx="296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 1,703 (N=13,587)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295400"/>
            <a:ext cx="296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Sample Hospitals</a:t>
            </a:r>
          </a:p>
        </p:txBody>
      </p:sp>
    </p:spTree>
    <p:extLst>
      <p:ext uri="{BB962C8B-B14F-4D97-AF65-F5344CB8AC3E}">
        <p14:creationId xmlns:p14="http://schemas.microsoft.com/office/powerpoint/2010/main" val="1331407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Sample Selection</a:t>
            </a:r>
          </a:p>
        </p:txBody>
      </p:sp>
      <p:sp>
        <p:nvSpPr>
          <p:cNvPr id="7" name="Oval 6"/>
          <p:cNvSpPr/>
          <p:nvPr/>
        </p:nvSpPr>
        <p:spPr>
          <a:xfrm>
            <a:off x="685800" y="2218730"/>
            <a:ext cx="4381500" cy="43283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2514600"/>
            <a:ext cx="3962400" cy="3962400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1676400"/>
            <a:ext cx="296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 1,703 (N=13,587)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2516017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340B Hospitals</a:t>
            </a:r>
          </a:p>
          <a:p>
            <a:pPr algn="r"/>
            <a:r>
              <a:rPr lang="en-US" sz="2400" b="1" dirty="0"/>
              <a:t>- Started before 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295400"/>
            <a:ext cx="296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Sample Hospitals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4052423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769 (N=11,790)</a:t>
            </a:r>
          </a:p>
        </p:txBody>
      </p:sp>
    </p:spTree>
    <p:extLst>
      <p:ext uri="{BB962C8B-B14F-4D97-AF65-F5344CB8AC3E}">
        <p14:creationId xmlns:p14="http://schemas.microsoft.com/office/powerpoint/2010/main" val="270263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Sample Selection</a:t>
            </a:r>
          </a:p>
        </p:txBody>
      </p:sp>
      <p:sp>
        <p:nvSpPr>
          <p:cNvPr id="7" name="Oval 6"/>
          <p:cNvSpPr/>
          <p:nvPr/>
        </p:nvSpPr>
        <p:spPr>
          <a:xfrm>
            <a:off x="685800" y="2218730"/>
            <a:ext cx="4381500" cy="43283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2514600"/>
            <a:ext cx="3962400" cy="3962400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1676400"/>
            <a:ext cx="296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 1,703 (N=13,587)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2516017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340B Hospitals</a:t>
            </a:r>
          </a:p>
          <a:p>
            <a:pPr algn="r"/>
            <a:r>
              <a:rPr lang="en-US" sz="2400" b="1" dirty="0"/>
              <a:t>- Started before 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295400"/>
            <a:ext cx="296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Sample Hospitals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2808" y="4069294"/>
            <a:ext cx="21259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769 (N=11,790)</a:t>
            </a:r>
          </a:p>
        </p:txBody>
      </p:sp>
      <p:cxnSp>
        <p:nvCxnSpPr>
          <p:cNvPr id="5" name="Straight Connector 4"/>
          <p:cNvCxnSpPr>
            <a:stCxn id="10" idx="2"/>
          </p:cNvCxnSpPr>
          <p:nvPr/>
        </p:nvCxnSpPr>
        <p:spPr>
          <a:xfrm>
            <a:off x="2514600" y="4495800"/>
            <a:ext cx="255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71800" y="3581400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baseline="-25000" dirty="0"/>
              <a:t>-5</a:t>
            </a:r>
            <a:r>
              <a:rPr lang="en-US" sz="2400" b="1" dirty="0"/>
              <a:t> &gt;11.75%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1800" y="4876800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baseline="-25000" dirty="0"/>
              <a:t>-5</a:t>
            </a:r>
            <a:r>
              <a:rPr lang="en-US" sz="2400" b="1" dirty="0"/>
              <a:t> &lt;11.75%</a:t>
            </a:r>
          </a:p>
        </p:txBody>
      </p:sp>
    </p:spTree>
    <p:extLst>
      <p:ext uri="{BB962C8B-B14F-4D97-AF65-F5344CB8AC3E}">
        <p14:creationId xmlns:p14="http://schemas.microsoft.com/office/powerpoint/2010/main" val="150802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hospitals use 340B strategically?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0C4-6187-46A5-8F51-FC13A8213201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057400"/>
            <a:ext cx="51625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93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Within hospital, semi-parametric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905000"/>
                <a:ext cx="9144000" cy="2621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h𝑡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=−6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=−6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𝐿𝑂𝑊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𝐿𝑂𝑊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𝛾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9144000" cy="2621872"/>
              </a:xfrm>
              <a:prstGeom prst="rect">
                <a:avLst/>
              </a:prstGeom>
              <a:blipFill rotWithShape="1">
                <a:blip r:embed="rId2"/>
                <a:stretch>
                  <a:fillRect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9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905000"/>
                <a:ext cx="9144000" cy="2621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h𝑡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=−6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=−6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𝐿𝑂𝑊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𝐿𝑂𝑊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𝛾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9144000" cy="2621872"/>
              </a:xfrm>
              <a:prstGeom prst="rect">
                <a:avLst/>
              </a:prstGeom>
              <a:blipFill rotWithShape="1">
                <a:blip r:embed="rId2"/>
                <a:stretch>
                  <a:fillRect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Within hospital, semi-parametric test</a:t>
            </a:r>
          </a:p>
        </p:txBody>
      </p:sp>
    </p:spTree>
    <p:extLst>
      <p:ext uri="{BB962C8B-B14F-4D97-AF65-F5344CB8AC3E}">
        <p14:creationId xmlns:p14="http://schemas.microsoft.com/office/powerpoint/2010/main" val="149393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905000"/>
                <a:ext cx="9144000" cy="2621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h𝑡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=−6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=−6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𝐿𝑂𝑊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𝐿𝑂𝑊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h𝑡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𝛾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9144000" cy="2621872"/>
              </a:xfrm>
              <a:prstGeom prst="rect">
                <a:avLst/>
              </a:prstGeom>
              <a:blipFill rotWithShape="1">
                <a:blip r:embed="rId2"/>
                <a:stretch>
                  <a:fillRect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47216" y="5358825"/>
                <a:ext cx="65251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𝜿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𝜿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𝜿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𝜿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𝜿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216" y="5358825"/>
                <a:ext cx="652518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Within hospital, semi-parametric test</a:t>
            </a:r>
          </a:p>
        </p:txBody>
      </p:sp>
    </p:spTree>
    <p:extLst>
      <p:ext uri="{BB962C8B-B14F-4D97-AF65-F5344CB8AC3E}">
        <p14:creationId xmlns:p14="http://schemas.microsoft.com/office/powerpoint/2010/main" val="1274890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adjusted DSH patient percentage in the year of participation has fallen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281830" cy="5330952"/>
          </a:xfrm>
        </p:spPr>
      </p:pic>
      <p:sp>
        <p:nvSpPr>
          <p:cNvPr id="9" name="TextBox 8"/>
          <p:cNvSpPr txBox="1"/>
          <p:nvPr/>
        </p:nvSpPr>
        <p:spPr>
          <a:xfrm>
            <a:off x="3124200" y="2667000"/>
            <a:ext cx="273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Adjusted DSH PP </a:t>
            </a:r>
          </a:p>
          <a:p>
            <a:r>
              <a:rPr lang="en-US" dirty="0"/>
              <a:t>in first year of participation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62200" y="2990165"/>
            <a:ext cx="762000" cy="323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1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2010 at least half of new participants would not have qualified 3 years before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7048"/>
            <a:ext cx="7281830" cy="5330952"/>
          </a:xfrm>
        </p:spPr>
      </p:pic>
      <p:sp>
        <p:nvSpPr>
          <p:cNvPr id="9" name="TextBox 8"/>
          <p:cNvSpPr txBox="1"/>
          <p:nvPr/>
        </p:nvSpPr>
        <p:spPr>
          <a:xfrm>
            <a:off x="3124200" y="2667000"/>
            <a:ext cx="273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adjusted DSH PP </a:t>
            </a:r>
          </a:p>
          <a:p>
            <a:r>
              <a:rPr lang="en-US" dirty="0"/>
              <a:t>in first year of participation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62200" y="2990165"/>
            <a:ext cx="762000" cy="323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7400" y="5233532"/>
            <a:ext cx="284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adjusted DSH PP </a:t>
            </a:r>
          </a:p>
          <a:p>
            <a:r>
              <a:rPr lang="en-US" dirty="0"/>
              <a:t>3 years prior to participating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48200" y="5233532"/>
            <a:ext cx="1207582" cy="2868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77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Hospitals disproportionally likely to locate just above 11.75 in 2006,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048"/>
            <a:ext cx="7281830" cy="5330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84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Cross-sectional, non-parametric results</a:t>
            </a:r>
          </a:p>
        </p:txBody>
      </p:sp>
    </p:spTree>
    <p:extLst>
      <p:ext uri="{BB962C8B-B14F-4D97-AF65-F5344CB8AC3E}">
        <p14:creationId xmlns:p14="http://schemas.microsoft.com/office/powerpoint/2010/main" val="3386252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Hospitals disproportionally likely to locate just above 11.75 in 2006,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048"/>
            <a:ext cx="7281830" cy="533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258" y="3581400"/>
            <a:ext cx="50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895600"/>
            <a:ext cx="46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4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Cross-sectional, non-parametric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6411" y="3486912"/>
            <a:ext cx="197419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~30 more hospitals</a:t>
            </a:r>
          </a:p>
          <a:p>
            <a:r>
              <a:rPr lang="en-US" dirty="0">
                <a:solidFill>
                  <a:srgbClr val="FF0000"/>
                </a:solidFill>
              </a:rPr>
              <a:t>~40% increase</a:t>
            </a:r>
          </a:p>
        </p:txBody>
      </p:sp>
    </p:spTree>
    <p:extLst>
      <p:ext uri="{BB962C8B-B14F-4D97-AF65-F5344CB8AC3E}">
        <p14:creationId xmlns:p14="http://schemas.microsoft.com/office/powerpoint/2010/main" val="1485318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7048"/>
            <a:ext cx="7281830" cy="5330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84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Cross-sectional, non-parametric results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Hospitals disproportionally likely to locate just above 11.75 in 2006, 2016</a:t>
            </a:r>
          </a:p>
        </p:txBody>
      </p:sp>
    </p:spTree>
    <p:extLst>
      <p:ext uri="{BB962C8B-B14F-4D97-AF65-F5344CB8AC3E}">
        <p14:creationId xmlns:p14="http://schemas.microsoft.com/office/powerpoint/2010/main" val="1207187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50848"/>
            <a:ext cx="7281830" cy="5330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4806" y="1981200"/>
            <a:ext cx="3656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 adjusted DSH PP reported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to CMS 2011-2016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4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Cross-sectional, non-parametric results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Hospitals disproportionally likely to locate just above 11.75 in 2006, 2016</a:t>
            </a:r>
          </a:p>
        </p:txBody>
      </p:sp>
    </p:spTree>
    <p:extLst>
      <p:ext uri="{BB962C8B-B14F-4D97-AF65-F5344CB8AC3E}">
        <p14:creationId xmlns:p14="http://schemas.microsoft.com/office/powerpoint/2010/main" val="3565625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ADSH PP is rising 5 years before participating, only for ineligible hospitals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0" y="1679448"/>
            <a:ext cx="7281830" cy="533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395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Within-hospital, semi-parametric results</a:t>
            </a:r>
          </a:p>
        </p:txBody>
      </p:sp>
    </p:spTree>
    <p:extLst>
      <p:ext uri="{BB962C8B-B14F-4D97-AF65-F5344CB8AC3E}">
        <p14:creationId xmlns:p14="http://schemas.microsoft.com/office/powerpoint/2010/main" val="33863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of </a:t>
            </a:r>
            <a:r>
              <a:rPr lang="en-US" i="1" dirty="0"/>
              <a:t>ex post </a:t>
            </a:r>
            <a:r>
              <a:rPr lang="en-US" dirty="0"/>
              <a:t>strategic behavior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182"/>
            <a:ext cx="4267200" cy="19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05400" y="1600200"/>
            <a:ext cx="3838575" cy="1650401"/>
            <a:chOff x="5305424" y="1292417"/>
            <a:chExt cx="3838575" cy="165040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4" y="1675993"/>
              <a:ext cx="3838575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384" y="1292417"/>
              <a:ext cx="3295650" cy="45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962400"/>
            <a:ext cx="4462463" cy="200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34" y="4238856"/>
            <a:ext cx="4100741" cy="18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434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0" y="1679448"/>
            <a:ext cx="7281830" cy="5330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06233" y="5086290"/>
                <a:ext cx="4682244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   p&lt;0.001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233" y="5086290"/>
                <a:ext cx="4682244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r="-260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 rot="19901402">
            <a:off x="1355852" y="4285868"/>
            <a:ext cx="2590800" cy="104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ADSH PP is rising 5 years before participating, only for ineligible hospitals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95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Within-hospital, semi-parametric results</a:t>
            </a:r>
          </a:p>
        </p:txBody>
      </p:sp>
    </p:spTree>
    <p:extLst>
      <p:ext uri="{BB962C8B-B14F-4D97-AF65-F5344CB8AC3E}">
        <p14:creationId xmlns:p14="http://schemas.microsoft.com/office/powerpoint/2010/main" val="4168079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0" y="1679448"/>
            <a:ext cx="7281830" cy="533095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752600" y="4267200"/>
            <a:ext cx="18288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19600" y="39624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2888" y="3400752"/>
            <a:ext cx="25170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1.56 p.p. (S.E.=0.4)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~66% increase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1282" y="4645967"/>
            <a:ext cx="25170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0.01 p.p. (S.E.=0.6)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ADSH PP is rising 5 years before participating, only for ineligible hospitals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95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Within-hospital, semi-parametric results</a:t>
            </a:r>
          </a:p>
        </p:txBody>
      </p:sp>
    </p:spTree>
    <p:extLst>
      <p:ext uri="{BB962C8B-B14F-4D97-AF65-F5344CB8AC3E}">
        <p14:creationId xmlns:p14="http://schemas.microsoft.com/office/powerpoint/2010/main" val="3790112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281830" cy="533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Components are also rising, especially Medicaid, non-Medicare part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95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Within-hospital, semi-parametric results</a:t>
            </a:r>
          </a:p>
        </p:txBody>
      </p:sp>
    </p:spTree>
    <p:extLst>
      <p:ext uri="{BB962C8B-B14F-4D97-AF65-F5344CB8AC3E}">
        <p14:creationId xmlns:p14="http://schemas.microsoft.com/office/powerpoint/2010/main" val="697143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8448"/>
            <a:ext cx="7281830" cy="533095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703832" y="3581400"/>
            <a:ext cx="762000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3141535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24600" y="3276600"/>
            <a:ext cx="1295400" cy="155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181600" y="3545586"/>
            <a:ext cx="762000" cy="155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288" y="2679870"/>
            <a:ext cx="25170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2.19 p.p. (S.E.=0.3)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3782" y="4343400"/>
            <a:ext cx="25170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0.39 p.p. (S.E.=0.4)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Components are also rising, especially Medicaid, non-Medicare part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395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Within-hospital, semi-parametric results</a:t>
            </a:r>
          </a:p>
        </p:txBody>
      </p:sp>
    </p:spTree>
    <p:extLst>
      <p:ext uri="{BB962C8B-B14F-4D97-AF65-F5344CB8AC3E}">
        <p14:creationId xmlns:p14="http://schemas.microsoft.com/office/powerpoint/2010/main" val="1481825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Mechanisms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 3"/>
              </a:rPr>
              <a:t></a:t>
            </a:r>
            <a:r>
              <a:rPr lang="en-US" dirty="0"/>
              <a:t> “profitable” Medicaid care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40188" cy="1818280"/>
          </a:xfrm>
        </p:spPr>
      </p:pic>
      <p:sp>
        <p:nvSpPr>
          <p:cNvPr id="8" name="Rectangle 7"/>
          <p:cNvSpPr/>
          <p:nvPr/>
        </p:nvSpPr>
        <p:spPr>
          <a:xfrm>
            <a:off x="533400" y="4572000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some cases the </a:t>
            </a:r>
            <a:r>
              <a:rPr lang="en-US" sz="2000" b="1" dirty="0"/>
              <a:t>additional Medicaid days</a:t>
            </a:r>
            <a:r>
              <a:rPr lang="en-US" sz="2000" dirty="0"/>
              <a:t> have pushed the DSH PP high enough to </a:t>
            </a:r>
            <a:r>
              <a:rPr lang="en-US" sz="2000" b="1" dirty="0"/>
              <a:t>qualify hospitals for</a:t>
            </a:r>
            <a:r>
              <a:rPr lang="en-US" sz="2000" dirty="0"/>
              <a:t> … </a:t>
            </a:r>
            <a:r>
              <a:rPr lang="en-US" sz="2000" b="1" dirty="0"/>
              <a:t>340B</a:t>
            </a:r>
          </a:p>
        </p:txBody>
      </p:sp>
    </p:spTree>
    <p:extLst>
      <p:ext uri="{BB962C8B-B14F-4D97-AF65-F5344CB8AC3E}">
        <p14:creationId xmlns:p14="http://schemas.microsoft.com/office/powerpoint/2010/main" val="1423023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Mechanisms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 3"/>
              </a:rPr>
              <a:t>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“profitable” Medicaid care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Reclassify visits after the fact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 consultants to optimally recode data 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40188" cy="1818280"/>
          </a:xfrm>
        </p:spPr>
      </p:pic>
      <p:sp>
        <p:nvSpPr>
          <p:cNvPr id="8" name="Rectangle 7"/>
          <p:cNvSpPr/>
          <p:nvPr/>
        </p:nvSpPr>
        <p:spPr>
          <a:xfrm>
            <a:off x="533400" y="4572000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 some cases the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additional Medicaid days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have pushed the DSH PP high enough to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qualify hospitals for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…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340B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81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9006"/>
            <a:ext cx="3657600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24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" y="1450848"/>
            <a:ext cx="7281830" cy="533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Among low DSH hospitals, no differential investment in Labor &amp; Delivery</a:t>
            </a:r>
          </a:p>
        </p:txBody>
      </p:sp>
    </p:spTree>
    <p:extLst>
      <p:ext uri="{BB962C8B-B14F-4D97-AF65-F5344CB8AC3E}">
        <p14:creationId xmlns:p14="http://schemas.microsoft.com/office/powerpoint/2010/main" val="3698646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Medicaid day fraction is higher when reported for DSH adjustment than statistical purposes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5425"/>
            <a:ext cx="71628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987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vs. High DSH: Medicaid Volume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6924"/>
            <a:ext cx="7281830" cy="53309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905000" y="4236720"/>
            <a:ext cx="19050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40075" y="3505200"/>
            <a:ext cx="3079925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8982" y="3043535"/>
            <a:ext cx="25170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1.06 p.p. (S.E.=0.5)</a:t>
            </a:r>
          </a:p>
        </p:txBody>
      </p:sp>
    </p:spTree>
    <p:extLst>
      <p:ext uri="{BB962C8B-B14F-4D97-AF65-F5344CB8AC3E}">
        <p14:creationId xmlns:p14="http://schemas.microsoft.com/office/powerpoint/2010/main" val="1428165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Include</a:t>
            </a:r>
            <a:r>
              <a:rPr lang="en-US" dirty="0"/>
              <a:t> urban hospitals with </a:t>
            </a:r>
            <a:r>
              <a:rPr lang="en-US" b="1" dirty="0"/>
              <a:t>100-139 bed</a:t>
            </a: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Include</a:t>
            </a:r>
            <a:r>
              <a:rPr lang="en-US" dirty="0"/>
              <a:t> hospitals with pre-period adjusted DSH patient percentages between </a:t>
            </a:r>
            <a:r>
              <a:rPr lang="en-US" b="1" dirty="0"/>
              <a:t>11.75 and 15% </a:t>
            </a:r>
            <a:r>
              <a:rPr lang="en-US" dirty="0"/>
              <a:t>in high DSH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Limit to a </a:t>
            </a:r>
            <a:r>
              <a:rPr lang="en-US" b="1" dirty="0"/>
              <a:t>balanced panel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b="1" dirty="0"/>
              <a:t>reported adjusted DSH</a:t>
            </a:r>
            <a:r>
              <a:rPr lang="en-US" dirty="0"/>
              <a:t> patient percentages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regression results are robust to </a:t>
            </a:r>
            <a:r>
              <a:rPr lang="en-US" b="1" dirty="0"/>
              <a:t>differential Medicaid expansion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4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 Ante </a:t>
            </a:r>
            <a:r>
              <a:rPr lang="en-US" dirty="0"/>
              <a:t>strategic behavior is also likely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5816"/>
            <a:ext cx="2162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281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1390650"/>
            <a:ext cx="5695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2971800"/>
            <a:ext cx="2557463" cy="17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4780" y="3265944"/>
            <a:ext cx="5503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“Despite a </a:t>
            </a:r>
            <a:r>
              <a:rPr lang="en-US" sz="2400" b="1" i="1" dirty="0"/>
              <a:t>concerted effort </a:t>
            </a:r>
            <a:r>
              <a:rPr lang="en-US" sz="2400" i="1" dirty="0"/>
              <a:t>by the hospital’s internal accounting department, …[it] found that it </a:t>
            </a:r>
            <a:r>
              <a:rPr lang="en-US" sz="2400" b="1" i="1" dirty="0"/>
              <a:t>had not identified a sufficient number of days to qualify for DSH payments</a:t>
            </a:r>
            <a:r>
              <a:rPr lang="en-US" sz="2400" i="1" dirty="0"/>
              <a:t>. … [T]he hospital </a:t>
            </a:r>
            <a:r>
              <a:rPr lang="en-US" sz="2400" b="1" i="1" dirty="0"/>
              <a:t>engaged HPS</a:t>
            </a:r>
            <a:r>
              <a:rPr lang="en-US" sz="2400" i="1" dirty="0"/>
              <a:t> to conduct a review of the hospital’s data to assess their DSH opportunity”</a:t>
            </a:r>
          </a:p>
        </p:txBody>
      </p:sp>
    </p:spTree>
    <p:extLst>
      <p:ext uri="{BB962C8B-B14F-4D97-AF65-F5344CB8AC3E}">
        <p14:creationId xmlns:p14="http://schemas.microsoft.com/office/powerpoint/2010/main" val="3618398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Hospitals with </a:t>
            </a:r>
            <a:r>
              <a:rPr lang="en-US" b="1" dirty="0"/>
              <a:t>consistent</a:t>
            </a:r>
            <a:r>
              <a:rPr lang="en-US" dirty="0"/>
              <a:t>, </a:t>
            </a:r>
            <a:r>
              <a:rPr lang="en-US" b="1" dirty="0"/>
              <a:t>uncapped DSH adjustment</a:t>
            </a:r>
            <a:r>
              <a:rPr lang="en-US" dirty="0"/>
              <a:t> formulas disproportionately </a:t>
            </a:r>
            <a:r>
              <a:rPr lang="en-US" b="1" dirty="0"/>
              <a:t>locate just above the eligibility threshold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Adjusted DSH patient percentage </a:t>
            </a:r>
            <a:r>
              <a:rPr lang="en-US" b="1" dirty="0"/>
              <a:t>increases by 1.6 p.p. per year more</a:t>
            </a:r>
            <a:r>
              <a:rPr lang="en-US" dirty="0"/>
              <a:t> among hospitals below vs. above the cutoff 5 years before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Relative increase </a:t>
            </a:r>
            <a:r>
              <a:rPr lang="en-US" b="1" dirty="0"/>
              <a:t>does not continue </a:t>
            </a:r>
            <a:r>
              <a:rPr lang="en-US" dirty="0"/>
              <a:t>after gaining eligibility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Manipulation seems to occur through </a:t>
            </a:r>
            <a:r>
              <a:rPr lang="en-US" b="1" dirty="0"/>
              <a:t>accounting after-the-fact</a:t>
            </a:r>
            <a:r>
              <a:rPr lang="en-US" dirty="0"/>
              <a:t> rather than investment in new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72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the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Observed effect = Treatment + Selection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Selection bias is non-trivial and precludes 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link literatures on strategic hospital behavior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000" dirty="0"/>
              <a:t>Economics (Duggan 2001; </a:t>
            </a:r>
            <a:r>
              <a:rPr lang="en-US" sz="3000" dirty="0" err="1"/>
              <a:t>Dafny</a:t>
            </a:r>
            <a:r>
              <a:rPr lang="en-US" sz="3000" dirty="0"/>
              <a:t> 2003; </a:t>
            </a:r>
            <a:r>
              <a:rPr lang="en-US" sz="3000"/>
              <a:t>Kessler  	and </a:t>
            </a:r>
            <a:r>
              <a:rPr lang="en-US" sz="3000" dirty="0"/>
              <a:t>McClellan 1999, 2001; Eggleston et al. 2006) </a:t>
            </a:r>
          </a:p>
          <a:p>
            <a:pPr marL="0" indent="0">
              <a:buNone/>
            </a:pPr>
            <a:r>
              <a:rPr lang="en-US" sz="3000" dirty="0"/>
              <a:t>	Accounting (Barnes </a:t>
            </a:r>
            <a:r>
              <a:rPr lang="en-US" sz="3000" dirty="0" err="1"/>
              <a:t>Buccheit</a:t>
            </a:r>
            <a:r>
              <a:rPr lang="en-US" sz="3000" dirty="0"/>
              <a:t> and Parsons 	2017; Barnes and Harp 2017; </a:t>
            </a:r>
            <a:r>
              <a:rPr lang="en-US" sz="3000" dirty="0" err="1"/>
              <a:t>DeGeorges</a:t>
            </a:r>
            <a:r>
              <a:rPr lang="en-US" sz="3000" dirty="0"/>
              <a:t> Patel 	and </a:t>
            </a:r>
            <a:r>
              <a:rPr lang="en-US" sz="3000" dirty="0" err="1"/>
              <a:t>Zeckhauser</a:t>
            </a:r>
            <a:r>
              <a:rPr lang="en-US" sz="3000" dirty="0"/>
              <a:t> 1999)</a:t>
            </a:r>
          </a:p>
        </p:txBody>
      </p:sp>
    </p:spTree>
    <p:extLst>
      <p:ext uri="{BB962C8B-B14F-4D97-AF65-F5344CB8AC3E}">
        <p14:creationId xmlns:p14="http://schemas.microsoft.com/office/powerpoint/2010/main" val="1759410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Implications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Congress should consider </a:t>
            </a:r>
            <a:r>
              <a:rPr lang="en-US" b="1" dirty="0"/>
              <a:t>changing eligibility criteria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dirty="0"/>
              <a:t>DSHPP </a:t>
            </a:r>
            <a:r>
              <a:rPr lang="en-US" b="1" dirty="0"/>
              <a:t>poor measure </a:t>
            </a:r>
            <a:r>
              <a:rPr lang="en-US" dirty="0"/>
              <a:t>of care to 340B target population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Adjustments out-of-date: Medicaid population has</a:t>
            </a:r>
            <a:r>
              <a:rPr lang="en-US" b="1" dirty="0"/>
              <a:t> tripled </a:t>
            </a:r>
            <a:r>
              <a:rPr lang="en-US" dirty="0"/>
              <a:t>since 1992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C0C4-6187-46A5-8F51-FC13A8213201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7" y="3276600"/>
            <a:ext cx="7077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92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Sayeh.s.nikpay@vanderbilt.edu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@</a:t>
            </a:r>
            <a:r>
              <a:rPr lang="en-US" dirty="0" err="1"/>
              <a:t>saynikpay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11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Positive DSH pre-trends for hospitals below cutoff but not above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6305"/>
            <a:ext cx="728183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4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Positive DSH pre-trends for hospitals below cutoff but not above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6305"/>
            <a:ext cx="7281830" cy="5330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433935"/>
            <a:ext cx="2671762" cy="2124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2433934"/>
            <a:ext cx="3810000" cy="2124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024735"/>
            <a:ext cx="139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LOW DSH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2618" y="5024735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HIGH DSH</a:t>
            </a:r>
          </a:p>
        </p:txBody>
      </p:sp>
    </p:spTree>
    <p:extLst>
      <p:ext uri="{BB962C8B-B14F-4D97-AF65-F5344CB8AC3E}">
        <p14:creationId xmlns:p14="http://schemas.microsoft.com/office/powerpoint/2010/main" val="313890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 Ante </a:t>
            </a:r>
            <a:r>
              <a:rPr lang="en-US" dirty="0"/>
              <a:t>strategic behavior is also likely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1600200"/>
            <a:ext cx="49149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Evidence from Accounting: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Hospitals manipulate </a:t>
            </a:r>
            <a:r>
              <a:rPr lang="en-US" sz="2400" b="1" dirty="0"/>
              <a:t>total bed days </a:t>
            </a:r>
            <a:r>
              <a:rPr lang="en-US" sz="2400" dirty="0"/>
              <a:t>to receive </a:t>
            </a:r>
            <a:r>
              <a:rPr lang="en-US" sz="2400" b="1" dirty="0"/>
              <a:t>favorable DSH adjustment </a:t>
            </a:r>
            <a:r>
              <a:rPr lang="en-US" sz="2400" dirty="0"/>
              <a:t>(Barnes and Harp 2017)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Hospitals manipulate </a:t>
            </a:r>
            <a:r>
              <a:rPr lang="en-US" sz="2400" b="1" dirty="0"/>
              <a:t>adjusted DSH patient percentage</a:t>
            </a:r>
            <a:r>
              <a:rPr lang="en-US" sz="2400" dirty="0"/>
              <a:t> to receive </a:t>
            </a:r>
            <a:r>
              <a:rPr lang="en-US" sz="2400" b="1" dirty="0"/>
              <a:t>Medicare DSH</a:t>
            </a:r>
            <a:r>
              <a:rPr lang="en-US" sz="2400" dirty="0"/>
              <a:t> payments (Barnes </a:t>
            </a:r>
            <a:r>
              <a:rPr lang="en-US" sz="2400" dirty="0" err="1"/>
              <a:t>Buchheit</a:t>
            </a:r>
            <a:r>
              <a:rPr lang="en-US" sz="2400" dirty="0"/>
              <a:t> and Parsons 2018)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1623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7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 sectional, non-parametric </a:t>
            </a:r>
            <a:r>
              <a:rPr lang="en-US" dirty="0"/>
              <a:t>tests for manipulation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Within-hospital, semi-parametric </a:t>
            </a:r>
            <a:r>
              <a:rPr lang="en-US" dirty="0"/>
              <a:t>tests for manipulation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Hypothesize </a:t>
            </a:r>
            <a:r>
              <a:rPr lang="en-US" b="1" dirty="0"/>
              <a:t>potential mechanisms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9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DSH patient percentage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100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Unadjusted DSH Patient Percentage, D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" charset="0"/>
                          <a:cs typeface="Cambria" charset="0"/>
                        </a:rPr>
                        <m:t>𝑫</m:t>
                      </m:r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𝑺𝑺𝑰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𝑬𝒍𝒊𝒈𝒊𝒃𝒍𝒆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𝑴𝒆𝒅𝒊𝒄𝒂𝒊𝒅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𝑵𝒐𝒏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𝑷𝒂𝒕𝒊𝒆𝒏𝒕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bg1"/>
                    </a:solidFill>
                  </a:rPr>
                  <a:t>   Adjusted DSH Patient Percentage, A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endParaRPr lang="en-US" sz="32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𝑨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𝐷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𝑇𝑜𝑡𝑎𝑙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𝐵𝑒𝑑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𝐷𝑎𝑦𝑠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𝑈𝑟𝑏𝑎𝑛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𝑆𝑡𝑎𝑡𝑢𝑠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Cambria" charset="0"/>
                  <a:ea typeface="Cambria" charset="0"/>
                  <a:cs typeface="Cambria" charset="0"/>
                </a:endParaRPr>
              </a:p>
              <a:p>
                <a:pPr algn="ctr"/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11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DSH patient percentage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100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Unadjusted DSH Patient Percentage, D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" charset="0"/>
                          <a:cs typeface="Cambria" charset="0"/>
                        </a:rPr>
                        <m:t>𝑫</m:t>
                      </m:r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𝑺𝑺𝑰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𝑬𝒍𝒊𝒈𝒊𝒃𝒍𝒆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𝑴𝒆𝒅𝒊𝒄𝒂𝒊𝒅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𝑵𝒐𝒏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𝑷𝒂𝒕𝒊𝒆𝒏𝒕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Adjusted DSH Patient Percentage, A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" charset="0"/>
                        <a:cs typeface="Cambria" charset="0"/>
                      </a:rPr>
                      <m:t>𝑨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𝐷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𝑇𝑜𝑡𝑎𝑙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𝐵𝑒𝑑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𝐷𝑎𝑦𝑠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𝑈𝑟𝑏𝑎𝑛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𝑆𝑡𝑎𝑡𝑢𝑠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)</m:t>
                    </m:r>
                  </m:oMath>
                </a14:m>
                <a:endParaRPr lang="en-US" sz="3200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algn="ctr"/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47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DSH patient percentage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100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Unadjusted DSH Patient Percentage, D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  <a:ea typeface="Cambria" charset="0"/>
                          <a:cs typeface="Cambria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𝑺𝑺𝑰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𝑬𝒍𝒊𝒈𝒊𝒃𝒍𝒆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" charset="0"/>
                          <a:cs typeface="Cambria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𝑴𝒆𝒅𝒊𝒄𝒂𝒊𝒅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𝑵𝒐𝒏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𝑴𝒆𝒅𝒊𝒄𝒂𝒓𝒆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𝑻𝒐𝒕𝒂𝒍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𝑷𝒂𝒕𝒊𝒆𝒏𝒕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  <a:ea typeface="Cambria" charset="0"/>
                              <a:cs typeface="Cambria" charset="0"/>
                            </a:rPr>
                            <m:t>𝑫𝒂𝒚𝒔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  Adjusted DSH Patient Percentage, A</a:t>
                </a:r>
              </a:p>
              <a:p>
                <a:pPr marL="0" indent="0">
                  <a:spcBef>
                    <a:spcPct val="20000"/>
                  </a:spcBef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" charset="0"/>
                        <a:cs typeface="Cambria" charset="0"/>
                      </a:rPr>
                      <m:t>𝒇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𝐷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𝑇𝑜𝑡𝑎𝑙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𝐵𝑒𝑑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𝐷𝑎𝑦𝑠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𝑈𝑟𝑏𝑎𝑛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𝑆𝑡𝑎𝑡𝑢𝑠</m:t>
                    </m:r>
                    <m:r>
                      <a:rPr lang="en-US" sz="3200" b="0" i="1" smtClean="0">
                        <a:latin typeface="Cambria Math"/>
                        <a:ea typeface="Cambria" charset="0"/>
                        <a:cs typeface="Cambria" charset="0"/>
                      </a:rPr>
                      <m:t>)</m:t>
                    </m:r>
                  </m:oMath>
                </a14:m>
                <a:endParaRPr lang="en-US" sz="3200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algn="ctr"/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1519"/>
                <a:ext cx="9144000" cy="50647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00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1276</Words>
  <Application>Microsoft Macintosh PowerPoint</Application>
  <PresentationFormat>On-screen Show (4:3)</PresentationFormat>
  <Paragraphs>229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</vt:lpstr>
      <vt:lpstr>Cambria Math</vt:lpstr>
      <vt:lpstr>Wingdings 3</vt:lpstr>
      <vt:lpstr>Office Theme</vt:lpstr>
      <vt:lpstr>A Prescription for Manipulation?   Ex Ante Strategic Behavior in the 340B Program </vt:lpstr>
      <vt:lpstr>Do hospitals use 340B strategically?</vt:lpstr>
      <vt:lpstr>Evidence of ex post strategic behavior</vt:lpstr>
      <vt:lpstr>Ex Ante strategic behavior is also likely</vt:lpstr>
      <vt:lpstr>Ex Ante strategic behavior is also likely</vt:lpstr>
      <vt:lpstr>Goal of our Study</vt:lpstr>
      <vt:lpstr>The DSH patient percentage </vt:lpstr>
      <vt:lpstr>The DSH patient percentage </vt:lpstr>
      <vt:lpstr>The DSH patient percentage </vt:lpstr>
      <vt:lpstr>Changes in f across hospitals and over time</vt:lpstr>
      <vt:lpstr>The DSH patient percentage </vt:lpstr>
      <vt:lpstr>Beds vs. Total Bed Days</vt:lpstr>
      <vt:lpstr>The DSH patient percentage </vt:lpstr>
      <vt:lpstr>Data and Sample Selection</vt:lpstr>
      <vt:lpstr>Data and Sample Selection</vt:lpstr>
      <vt:lpstr>Cross-sectional, non-parametric test</vt:lpstr>
      <vt:lpstr>Data and Sample Selection</vt:lpstr>
      <vt:lpstr>Data and Sample Selection</vt:lpstr>
      <vt:lpstr>Data and Sample Selection</vt:lpstr>
      <vt:lpstr>Within hospital, semi-parametric test</vt:lpstr>
      <vt:lpstr>Within hospital, semi-parametric test</vt:lpstr>
      <vt:lpstr>Within hospital, semi-parametric test</vt:lpstr>
      <vt:lpstr>The adjusted DSH patient percentage in the year of participation has fallen</vt:lpstr>
      <vt:lpstr>After 2010 at least half of new participants would not have qualified 3 years before</vt:lpstr>
      <vt:lpstr>Hospitals disproportionally likely to locate just above 11.75 in 2006, 2016</vt:lpstr>
      <vt:lpstr>Hospitals disproportionally likely to locate just above 11.75 in 2006, 2016</vt:lpstr>
      <vt:lpstr>Hospitals disproportionally likely to locate just above 11.75 in 2006, 2016</vt:lpstr>
      <vt:lpstr>Hospitals disproportionally likely to locate just above 11.75 in 2006, 2016</vt:lpstr>
      <vt:lpstr>The ADSH PP is rising 5 years before participating, only for ineligible hospitals</vt:lpstr>
      <vt:lpstr>The ADSH PP is rising 5 years before participating, only for ineligible hospitals</vt:lpstr>
      <vt:lpstr>The ADSH PP is rising 5 years before participating, only for ineligible hospitals</vt:lpstr>
      <vt:lpstr>Components are also rising, especially Medicaid, non-Medicare part</vt:lpstr>
      <vt:lpstr>Components are also rising, especially Medicaid, non-Medicare part</vt:lpstr>
      <vt:lpstr>Possible Mechanisms</vt:lpstr>
      <vt:lpstr>Possible Mechanisms</vt:lpstr>
      <vt:lpstr>Among low DSH hospitals, no differential investment in Labor &amp; Delivery</vt:lpstr>
      <vt:lpstr>Medicaid day fraction is higher when reported for DSH adjustment than statistical purposes</vt:lpstr>
      <vt:lpstr>Low vs. High DSH: Medicaid Volume</vt:lpstr>
      <vt:lpstr>Robustness tests</vt:lpstr>
      <vt:lpstr>Summary</vt:lpstr>
      <vt:lpstr>Implications for the literature</vt:lpstr>
      <vt:lpstr>Policy Implications</vt:lpstr>
      <vt:lpstr>PowerPoint Presentation</vt:lpstr>
      <vt:lpstr>Positive DSH pre-trends for hospitals below cutoff but not above</vt:lpstr>
      <vt:lpstr>Positive DSH pre-trends for hospitals below cutoff but not above</vt:lpstr>
    </vt:vector>
  </TitlesOfParts>
  <Company>VUMC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Prescription for Manipulation? Ex Ante Strategic Behavior in the 340B Program</dc:title>
  <dc:creator>Nikpay, Sayeh Sander</dc:creator>
  <cp:lastModifiedBy>Microsoft Office User</cp:lastModifiedBy>
  <cp:revision>79</cp:revision>
  <cp:lastPrinted>2018-06-10T18:25:36Z</cp:lastPrinted>
  <dcterms:created xsi:type="dcterms:W3CDTF">2018-06-06T11:02:30Z</dcterms:created>
  <dcterms:modified xsi:type="dcterms:W3CDTF">2018-06-13T16:03:36Z</dcterms:modified>
</cp:coreProperties>
</file>